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23"/>
  </p:notesMasterIdLst>
  <p:handoutMasterIdLst>
    <p:handoutMasterId r:id="rId24"/>
  </p:handoutMasterIdLst>
  <p:sldIdLst>
    <p:sldId id="740" r:id="rId5"/>
    <p:sldId id="738" r:id="rId6"/>
    <p:sldId id="765" r:id="rId7"/>
    <p:sldId id="915" r:id="rId8"/>
    <p:sldId id="914" r:id="rId9"/>
    <p:sldId id="917" r:id="rId10"/>
    <p:sldId id="870" r:id="rId11"/>
    <p:sldId id="869" r:id="rId12"/>
    <p:sldId id="918" r:id="rId13"/>
    <p:sldId id="902" r:id="rId14"/>
    <p:sldId id="900" r:id="rId15"/>
    <p:sldId id="906" r:id="rId16"/>
    <p:sldId id="913" r:id="rId17"/>
    <p:sldId id="916" r:id="rId18"/>
    <p:sldId id="910" r:id="rId19"/>
    <p:sldId id="919" r:id="rId20"/>
    <p:sldId id="912" r:id="rId21"/>
    <p:sldId id="763" r:id="rId22"/>
  </p:sldIdLst>
  <p:sldSz cx="9144000" cy="6858000" type="screen4x3"/>
  <p:notesSz cx="7010400" cy="9296400"/>
  <p:custDataLst>
    <p:tags r:id="rId25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ake, Tom" initials="TR" lastIdx="52" clrIdx="0">
    <p:extLst>
      <p:ext uri="{19B8F6BF-5375-455C-9EA6-DF929625EA0E}">
        <p15:presenceInfo xmlns:p15="http://schemas.microsoft.com/office/powerpoint/2012/main" userId="Roake, Tom" providerId="None"/>
      </p:ext>
    </p:extLst>
  </p:cmAuthor>
  <p:cmAuthor id="2" name="Ananth, Aditya" initials="AA" lastIdx="7" clrIdx="1">
    <p:extLst>
      <p:ext uri="{19B8F6BF-5375-455C-9EA6-DF929625EA0E}">
        <p15:presenceInfo xmlns:p15="http://schemas.microsoft.com/office/powerpoint/2012/main" userId="Ananth, Aditya" providerId="None"/>
      </p:ext>
    </p:extLst>
  </p:cmAuthor>
  <p:cmAuthor id="3" name="Rahman, Amani" initials="AR" lastIdx="2" clrIdx="2">
    <p:extLst>
      <p:ext uri="{19B8F6BF-5375-455C-9EA6-DF929625EA0E}">
        <p15:presenceInfo xmlns:p15="http://schemas.microsoft.com/office/powerpoint/2012/main" userId="Rahman, Amani" providerId="None"/>
      </p:ext>
    </p:extLst>
  </p:cmAuthor>
  <p:cmAuthor id="4" name="Kramer Trivette, Carley" initials="CK" lastIdx="58" clrIdx="3">
    <p:extLst>
      <p:ext uri="{19B8F6BF-5375-455C-9EA6-DF929625EA0E}">
        <p15:presenceInfo xmlns:p15="http://schemas.microsoft.com/office/powerpoint/2012/main" userId="Kramer Trivette, Carley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DDDDDD"/>
    <a:srgbClr val="33CCCC"/>
    <a:srgbClr val="66FFFF"/>
    <a:srgbClr val="FFCC99"/>
    <a:srgbClr val="F3F9FA"/>
    <a:srgbClr val="FFCCCC"/>
    <a:srgbClr val="33CC33"/>
    <a:srgbClr val="19FC08"/>
    <a:srgbClr val="CE00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5" autoAdjust="0"/>
    <p:restoredTop sz="93240" autoAdjust="0"/>
  </p:normalViewPr>
  <p:slideViewPr>
    <p:cSldViewPr snapToGrid="0">
      <p:cViewPr varScale="1">
        <p:scale>
          <a:sx n="64" d="100"/>
          <a:sy n="64" d="100"/>
        </p:scale>
        <p:origin x="136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38100" cy="3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gs" Target="tags/tag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35" tIns="45718" rIns="91435" bIns="4571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9" y="1"/>
            <a:ext cx="3038475" cy="466725"/>
          </a:xfrm>
          <a:prstGeom prst="rect">
            <a:avLst/>
          </a:prstGeom>
        </p:spPr>
        <p:txBody>
          <a:bodyPr vert="horz" lIns="91435" tIns="45718" rIns="91435" bIns="45718" rtlCol="0"/>
          <a:lstStyle>
            <a:lvl1pPr algn="r">
              <a:defRPr sz="1200"/>
            </a:lvl1pPr>
          </a:lstStyle>
          <a:p>
            <a:fld id="{BCE9425F-2984-4349-BDF3-5E4E3FC8890E}" type="datetimeFigureOut">
              <a:rPr lang="en-US" smtClean="0"/>
              <a:t>1/21/2025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6725"/>
          </a:xfrm>
          <a:prstGeom prst="rect">
            <a:avLst/>
          </a:prstGeom>
        </p:spPr>
        <p:txBody>
          <a:bodyPr vert="horz" lIns="91435" tIns="45718" rIns="91435" bIns="4571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9" y="8829675"/>
            <a:ext cx="3038475" cy="466725"/>
          </a:xfrm>
          <a:prstGeom prst="rect">
            <a:avLst/>
          </a:prstGeom>
        </p:spPr>
        <p:txBody>
          <a:bodyPr vert="horz" lIns="91435" tIns="45718" rIns="91435" bIns="45718" rtlCol="0" anchor="b"/>
          <a:lstStyle>
            <a:lvl1pPr algn="r">
              <a:defRPr sz="1200"/>
            </a:lvl1pPr>
          </a:lstStyle>
          <a:p>
            <a:fld id="{33398169-925A-47FB-99EA-A2C29F07AF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94015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2-17T16:26:22.5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24575,'0'0'-8191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2-17T16:27:42.49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3426 184 24575,'0'-1'0,"0"0"0,0 0 0,0 0 0,-1 0 0,1 0 0,0 0 0,0 0 0,-1 0 0,1 0 0,-1 0 0,1 0 0,-1 0 0,0 1 0,1-1 0,-1 0 0,0 0 0,1 0 0,-1 1 0,0-1 0,0 0 0,-1 0 0,-24-12 0,23 13 0,-43-17 0,-93-18 0,-58 2 0,127 22 0,-311-37 0,298 43 0,0 4 0,-135 14 0,70 12 0,-195 61 0,277-68 0,-1-3 0,-128 13 0,-383-2 0,522-25 0,0 3 0,-87 16 0,112-11 0,0 0 0,1 3 0,-32 15 0,43-17 0,1 1 0,0 1 0,1 0 0,-31 29 0,-54 66 0,88-90 0,0 1 0,1 0 0,1 1 0,0 0 0,2 1 0,0 0 0,1 1 0,-7 26 0,8-14 0,0 1 0,3 0 0,1 1 0,0 54 0,4-72 0,4 128 0,-2-127 0,1 1 0,1-1 0,0 0 0,1-1 0,13 31 0,-4-23 0,0 0 0,2-1 0,0-1 0,1 0 0,2-1 0,0-1 0,43 35 0,-12-18 0,0-1 0,87 44 0,-87-56 10,2-2 0,1-3 0,0-2 0,2-2 0,0-2 0,56 5 0,343 15-360,437-63-1170,0-94 1640,-571 55-349,-216 40 163,103-43-1,-99 25 263,-1-4 0,-3-5 0,-2-5 1,-3-4-1,-3-4 0,126-115 0,-52 29 185,227-223-93,-321 300-288,26-31 0,-93 98 0,-1-1 0,-1 0 0,8-14 0,-14 22 0,1 0 0,0-1 0,-1 1 0,1-1 0,-1 0 0,0 1 0,0-1 0,-1 0 0,1 0 0,-1 0 0,0 0 0,0 1 0,0-1 0,-1-8 0,0 11 0,0-1 0,1 1 0,-1-1 0,0 1 0,0 0 0,0-1 0,0 1 0,0 0 0,0-1 0,0 1 0,0 0 0,-1 0 0,1 0 0,0 0 0,-1 0 0,1 1 0,-1-1 0,1 0 0,-1 1 0,-2-2 0,-35-4 0,34 5 0,-349-1 0,286 5 0,-166 6 0,-290 50 0,170 21 0,93-18 0,78-35 0,83-14 0,74-8-1365,7 2-5461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2-17T16:33:06.367"/>
    </inkml:context>
    <inkml:brush xml:id="br0">
      <inkml:brushProperty name="width" value="0.05" units="cm"/>
      <inkml:brushProperty name="height" value="0.05" units="cm"/>
      <inkml:brushProperty name="color" value="#CC912C"/>
      <inkml:brushProperty name="inkEffects" value="gold"/>
      <inkml:brushProperty name="anchorX" value="-8367.7832"/>
      <inkml:brushProperty name="anchorY" value="-14879.98242"/>
      <inkml:brushProperty name="scaleFactor" value="0.5"/>
    </inkml:brush>
  </inkml:definitions>
  <inkml:trace contextRef="#ctx0" brushRef="#br0">1 0 24575,'0'0'0,"4"0"0,8 0 0,5 0 0,4 0 0,-1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2-17T16:33:06.367"/>
    </inkml:context>
    <inkml:brush xml:id="br0">
      <inkml:brushProperty name="width" value="0.05" units="cm"/>
      <inkml:brushProperty name="height" value="0.05" units="cm"/>
      <inkml:brushProperty name="color" value="#CC912C"/>
      <inkml:brushProperty name="inkEffects" value="gold"/>
      <inkml:brushProperty name="anchorX" value="-8367.7832"/>
      <inkml:brushProperty name="anchorY" value="-14879.98242"/>
      <inkml:brushProperty name="scaleFactor" value="0.5"/>
    </inkml:brush>
  </inkml:definitions>
  <inkml:trace contextRef="#ctx0" brushRef="#br0">1 0 24575,'0'0'0,"4"0"0,8 0 0,5 0 0,4 0 0,-1 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1" tIns="46586" rIns="93171" bIns="4658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6434"/>
          </a:xfrm>
          <a:prstGeom prst="rect">
            <a:avLst/>
          </a:prstGeom>
        </p:spPr>
        <p:txBody>
          <a:bodyPr vert="horz" lIns="93171" tIns="46586" rIns="93171" bIns="46586" rtlCol="0"/>
          <a:lstStyle>
            <a:lvl1pPr algn="r">
              <a:defRPr sz="1200"/>
            </a:lvl1pPr>
          </a:lstStyle>
          <a:p>
            <a:fld id="{6A6F5BE1-2172-4018-B6DF-340B722206D0}" type="datetimeFigureOut">
              <a:rPr lang="en-US" smtClean="0"/>
              <a:t>1/21/2025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1" tIns="46586" rIns="93171" bIns="4658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73893"/>
            <a:ext cx="5608320" cy="3660458"/>
          </a:xfrm>
          <a:prstGeom prst="rect">
            <a:avLst/>
          </a:prstGeom>
        </p:spPr>
        <p:txBody>
          <a:bodyPr vert="horz" lIns="93171" tIns="46586" rIns="93171" bIns="4658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1" tIns="46586" rIns="93171" bIns="4658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6433"/>
          </a:xfrm>
          <a:prstGeom prst="rect">
            <a:avLst/>
          </a:prstGeom>
        </p:spPr>
        <p:txBody>
          <a:bodyPr vert="horz" lIns="93171" tIns="46586" rIns="93171" bIns="46586" rtlCol="0" anchor="b"/>
          <a:lstStyle>
            <a:lvl1pPr algn="r">
              <a:defRPr sz="1200"/>
            </a:lvl1pPr>
          </a:lstStyle>
          <a:p>
            <a:fld id="{9375C077-3ADF-4F4A-97CD-E4FF3531FA0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0251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F93A428-94A9-478B-9F32-F5AE49162B4E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6687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75C077-3ADF-4F4A-97CD-E4FF3531FA09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10772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F93A428-94A9-478B-9F32-F5AE49162B4E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22751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F93A428-94A9-478B-9F32-F5AE49162B4E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9305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F93A428-94A9-478B-9F32-F5AE49162B4E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89821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921931-699A-A323-3969-4CDEC0E338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3E613F3-BE39-43BE-C2E1-2EF4C7E64D2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BF0CABA-DEF8-1449-3C8F-D55C4970947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F3E084-4328-0523-6A25-FF95BC1D8B5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F93A428-94A9-478B-9F32-F5AE49162B4E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89351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F93A428-94A9-478B-9F32-F5AE49162B4E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92090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2" name="Picture 1" descr="RU_LOGOTYPE_CMYK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150" y="190500"/>
            <a:ext cx="2710688" cy="727329"/>
          </a:xfrm>
          <a:prstGeom prst="rect">
            <a:avLst/>
          </a:prstGeom>
        </p:spPr>
      </p:pic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488343-B159-074D-B355-B61FD1A20D5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5857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25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64481"/>
            <a:ext cx="8229600" cy="4533900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1AD64A-E6BE-4A4A-B8C3-37F48354EAB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841866" y="5008550"/>
            <a:ext cx="2238095" cy="533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6422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424AE8-78F8-144E-A4FE-553D35E590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783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CC725B-9C86-6E43-AAF9-1A329DDB234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428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9A03EE-8AFD-D547-9E71-0BD0BE6F934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5547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tiff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RU_LOGOTYPE_PMS186.eps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350" y="142875"/>
            <a:ext cx="1430338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09600"/>
            <a:ext cx="8229600" cy="808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24000"/>
            <a:ext cx="8229600" cy="453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5F5F5F"/>
                </a:solidFill>
                <a:cs typeface="Geneva" charset="0"/>
              </a:defRPr>
            </a:lvl1pPr>
          </a:lstStyle>
          <a:p>
            <a:pPr>
              <a:defRPr/>
            </a:pPr>
            <a:fld id="{94F06B10-230A-2842-997C-D8605B52773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Text Box 10"/>
          <p:cNvSpPr txBox="1">
            <a:spLocks noChangeArrowheads="1"/>
          </p:cNvSpPr>
          <p:nvPr/>
        </p:nvSpPr>
        <p:spPr bwMode="auto">
          <a:xfrm>
            <a:off x="4876800" y="98425"/>
            <a:ext cx="419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Geneva" charset="0"/>
                <a:cs typeface="Geneva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endParaRPr lang="en-US" sz="2000" dirty="0">
              <a:solidFill>
                <a:schemeClr val="bg1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558800"/>
            <a:ext cx="9144000" cy="6350"/>
          </a:xfrm>
          <a:prstGeom prst="line">
            <a:avLst/>
          </a:prstGeom>
          <a:ln w="3175" cmpd="sng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Picture 12" descr="C:\Users\goja.RAD\AppData\Local\Microsoft\Windows\INetCache\Content.Word\RU_SHIELD_SIG_OUC_LH.tif"/>
          <p:cNvPicPr/>
          <p:nvPr userDrawn="1"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549" y="6116481"/>
            <a:ext cx="2818214" cy="604994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21" r:id="rId2"/>
    <p:sldLayoutId id="2147483722" r:id="rId3"/>
    <p:sldLayoutId id="2147483725" r:id="rId4"/>
    <p:sldLayoutId id="2147483726" r:id="rId5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250" b="0" i="0" u="none">
          <a:solidFill>
            <a:schemeClr val="tx2"/>
          </a:solidFill>
          <a:latin typeface="+mj-lt"/>
          <a:ea typeface="ヒラギノ角ゴ Pro W3" charset="0"/>
          <a:cs typeface="Geneva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  <a:ea typeface="ヒラギノ角ゴ Pro W3" charset="0"/>
          <a:cs typeface="Geneva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  <a:ea typeface="ヒラギノ角ゴ Pro W3" charset="0"/>
          <a:cs typeface="Geneva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  <a:ea typeface="ヒラギノ角ゴ Pro W3" charset="0"/>
          <a:cs typeface="Geneva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  <a:ea typeface="ヒラギノ角ゴ Pro W3" charset="0"/>
          <a:cs typeface="Geneva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lang="en-US" sz="1600" dirty="0" smtClean="0">
          <a:solidFill>
            <a:schemeClr val="tx2"/>
          </a:solidFill>
          <a:latin typeface="+mn-lt"/>
          <a:ea typeface="ヒラギノ角ゴ Pro W3" charset="0"/>
          <a:cs typeface="Geneva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lang="en-US" sz="1400" dirty="0" smtClean="0">
          <a:solidFill>
            <a:schemeClr val="tx2"/>
          </a:solidFill>
          <a:latin typeface="+mn-lt"/>
          <a:ea typeface="ヒラギノ角ゴ Pro W3" charset="0"/>
          <a:cs typeface="Geneva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lang="en-US" sz="1200" dirty="0" smtClean="0">
          <a:solidFill>
            <a:schemeClr val="tx2"/>
          </a:solidFill>
          <a:latin typeface="+mn-lt"/>
          <a:ea typeface="ヒラギノ角ゴ Pro W3" charset="0"/>
          <a:cs typeface="Geneva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lang="en-US" sz="1050" dirty="0" smtClean="0">
          <a:solidFill>
            <a:schemeClr val="tx2"/>
          </a:solidFill>
          <a:latin typeface="+mn-lt"/>
          <a:ea typeface="ヒラギノ角ゴ Pro W3" charset="0"/>
          <a:cs typeface="Geneva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lang="en-US" sz="1050" dirty="0">
          <a:solidFill>
            <a:schemeClr val="tx2"/>
          </a:solidFill>
          <a:latin typeface="+mn-lt"/>
          <a:ea typeface="ヒラギノ角ゴ Pro W3" charset="0"/>
          <a:cs typeface="Geneva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rgbClr val="5F5F5F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rgbClr val="5F5F5F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rgbClr val="5F5F5F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rgbClr val="5F5F5F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90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3.xml"/><Relationship Id="rId5" Type="http://schemas.openxmlformats.org/officeDocument/2006/relationships/image" Target="../media/image9.png"/><Relationship Id="rId4" Type="http://schemas.openxmlformats.org/officeDocument/2006/relationships/image" Target="../media/image7.jpe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jpeg"/><Relationship Id="rId7" Type="http://schemas.openxmlformats.org/officeDocument/2006/relationships/customXml" Target="../ink/ink2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0.png"/><Relationship Id="rId5" Type="http://schemas.openxmlformats.org/officeDocument/2006/relationships/customXml" Target="../ink/ink1.xml"/><Relationship Id="rId4" Type="http://schemas.openxmlformats.org/officeDocument/2006/relationships/image" Target="../media/image7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customXml" Target="../ink/ink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customXml" Target="../ink/ink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00953" y="1358153"/>
            <a:ext cx="7342094" cy="2528047"/>
          </a:xfrm>
        </p:spPr>
        <p:txBody>
          <a:bodyPr/>
          <a:lstStyle/>
          <a:p>
            <a:r>
              <a:rPr lang="en-US" sz="2800" b="1" i="1" u="sng" dirty="0">
                <a:latin typeface="Arial" charset="0"/>
              </a:rPr>
              <a:t>Capital Equipment Management</a:t>
            </a:r>
            <a:br>
              <a:rPr lang="en-US" sz="2800" b="1" i="1" u="sng" dirty="0">
                <a:latin typeface="Arial" charset="0"/>
              </a:rPr>
            </a:br>
            <a:r>
              <a:rPr lang="en-US" sz="2800" b="1" i="1" u="sng" dirty="0">
                <a:latin typeface="Arial" charset="0"/>
              </a:rPr>
              <a:t>2025 Equipment Audit </a:t>
            </a:r>
            <a:br>
              <a:rPr lang="en-US" sz="2800" b="1" i="1" u="sng" dirty="0">
                <a:latin typeface="Arial" charset="0"/>
              </a:rPr>
            </a:br>
            <a:br>
              <a:rPr lang="en-US" sz="2800" b="1" i="1" dirty="0">
                <a:latin typeface="Arial" charset="0"/>
              </a:rPr>
            </a:br>
            <a:r>
              <a:rPr lang="en-US" sz="2800" b="1" i="1" dirty="0">
                <a:latin typeface="Arial" charset="0"/>
              </a:rPr>
              <a:t>January 2025</a:t>
            </a:r>
            <a:r>
              <a:rPr lang="en-US" sz="1600" b="1" i="1" dirty="0">
                <a:latin typeface="Arial" charset="0"/>
              </a:rPr>
              <a:t>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AE1D534-724A-F387-978D-4BD6556E474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2549" y="99555"/>
            <a:ext cx="3297337" cy="977214"/>
          </a:xfrm>
          <a:prstGeom prst="rect">
            <a:avLst/>
          </a:prstGeom>
          <a:noFill/>
          <a:ln>
            <a:noFill/>
          </a:ln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770911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3297"/>
    </mc:Choice>
    <mc:Fallback xmlns="">
      <p:transition spd="slow" advTm="43297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1947" y="1223345"/>
            <a:ext cx="7912124" cy="4571386"/>
          </a:xfrm>
        </p:spPr>
        <p:txBody>
          <a:bodyPr/>
          <a:lstStyle/>
          <a:p>
            <a:r>
              <a:rPr lang="en-US" sz="1800" dirty="0"/>
              <a:t>Record all new purchases of capital equipment that are </a:t>
            </a:r>
            <a:r>
              <a:rPr lang="en-US" sz="1800" u="sng" dirty="0"/>
              <a:t>not</a:t>
            </a:r>
            <a:r>
              <a:rPr lang="en-US" sz="1800" dirty="0"/>
              <a:t> permanently affixed to a building.</a:t>
            </a:r>
          </a:p>
          <a:p>
            <a:pPr marL="0" indent="0">
              <a:buNone/>
            </a:pPr>
            <a:endParaRPr lang="en-US" sz="1800" dirty="0"/>
          </a:p>
          <a:p>
            <a:r>
              <a:rPr lang="en-US" sz="1800" dirty="0"/>
              <a:t>Involves daily review of purchasing reports for Rutgers University. Record/Assign: </a:t>
            </a:r>
          </a:p>
          <a:p>
            <a:pPr lvl="1"/>
            <a:r>
              <a:rPr lang="en-US" sz="1800" dirty="0"/>
              <a:t>Original Cost </a:t>
            </a:r>
          </a:p>
          <a:p>
            <a:pPr lvl="1"/>
            <a:r>
              <a:rPr lang="en-US" sz="1800" dirty="0"/>
              <a:t>Useful Life </a:t>
            </a:r>
          </a:p>
          <a:p>
            <a:pPr lvl="1"/>
            <a:r>
              <a:rPr lang="en-US" sz="1800" dirty="0"/>
              <a:t>Depreciation Calculations</a:t>
            </a:r>
          </a:p>
          <a:p>
            <a:pPr lvl="1"/>
            <a:r>
              <a:rPr lang="en-US" sz="1800" dirty="0"/>
              <a:t>Location of Asset </a:t>
            </a:r>
          </a:p>
          <a:p>
            <a:pPr lvl="1"/>
            <a:endParaRPr lang="en-US" sz="1800" dirty="0"/>
          </a:p>
          <a:p>
            <a:r>
              <a:rPr lang="en-US" sz="1800" dirty="0"/>
              <a:t>Perform – Monitor- Collaborate - Audit of assets</a:t>
            </a:r>
          </a:p>
          <a:p>
            <a:r>
              <a:rPr lang="en-US" sz="1800" dirty="0"/>
              <a:t>Perform Tagging of new assets</a:t>
            </a:r>
          </a:p>
          <a:p>
            <a:r>
              <a:rPr lang="en-US" sz="1800" dirty="0"/>
              <a:t>Vehicle Reporting</a:t>
            </a:r>
          </a:p>
          <a:p>
            <a:r>
              <a:rPr lang="en-US" sz="1800" dirty="0"/>
              <a:t>Grant Reporting </a:t>
            </a:r>
          </a:p>
          <a:p>
            <a:r>
              <a:rPr lang="en-US" sz="1800" dirty="0"/>
              <a:t>Month End Close – Fixed Assets </a:t>
            </a:r>
            <a:endParaRPr lang="en-US" dirty="0"/>
          </a:p>
          <a:p>
            <a:pPr marL="0" indent="0" hangingPunc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endParaRPr lang="en-US" dirty="0">
              <a:solidFill>
                <a:schemeClr val="tx1"/>
              </a:solidFill>
            </a:endParaRPr>
          </a:p>
          <a:p>
            <a:pPr hangingPunct="0"/>
            <a:endParaRPr lang="en-US" dirty="0"/>
          </a:p>
          <a:p>
            <a:pPr lvl="1" hangingPunct="0"/>
            <a:endParaRPr lang="en-US" dirty="0"/>
          </a:p>
          <a:p>
            <a:pPr lvl="1" hangingPunct="0"/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993561" y="679195"/>
            <a:ext cx="71568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/>
              <a:t>CEM’s Major Responsibilities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E1AD64A-E6BE-4A4A-B8C3-37F48354EAB4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6D4A7FE-8B7D-680F-6378-389188348099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6912" y="82465"/>
            <a:ext cx="1897168" cy="56225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1">
            <a:extLst>
              <a:ext uri="{FF2B5EF4-FFF2-40B4-BE49-F238E27FC236}">
                <a16:creationId xmlns:a16="http://schemas.microsoft.com/office/drawing/2014/main" id="{694710B3-398F-F489-FFB5-1174227DEF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49" y="6355400"/>
            <a:ext cx="17811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543980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037" y="719932"/>
            <a:ext cx="8229600" cy="808038"/>
          </a:xfrm>
        </p:spPr>
        <p:txBody>
          <a:bodyPr/>
          <a:lstStyle/>
          <a:p>
            <a:r>
              <a:rPr lang="en-US" sz="2400" dirty="0">
                <a:latin typeface="+mn-lt"/>
              </a:rPr>
              <a:t>Business Unit Department </a:t>
            </a:r>
            <a:r>
              <a:rPr lang="en-US" sz="2400" b="1" dirty="0">
                <a:latin typeface="+mn-lt"/>
              </a:rPr>
              <a:t>Responsibilities</a:t>
            </a:r>
            <a:r>
              <a:rPr lang="en-US" sz="2400" dirty="0">
                <a:latin typeface="+mn-lt"/>
              </a:rPr>
              <a:t> for Capital Equipment Management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6559" y="1417638"/>
            <a:ext cx="8229600" cy="4533900"/>
          </a:xfrm>
        </p:spPr>
        <p:txBody>
          <a:bodyPr/>
          <a:lstStyle/>
          <a:p>
            <a:pPr lvl="1"/>
            <a:endParaRPr lang="en-US" dirty="0"/>
          </a:p>
          <a:p>
            <a:r>
              <a:rPr lang="en-US" sz="2400" dirty="0"/>
              <a:t>Maintain an Accurate Inventory for their Respective Area:</a:t>
            </a:r>
          </a:p>
          <a:p>
            <a:pPr lvl="1"/>
            <a:r>
              <a:rPr lang="en-US" sz="1800" dirty="0"/>
              <a:t>Designate a Capital Equipment Custodian responsible for your Business Unit, in collaboration with CEM</a:t>
            </a:r>
          </a:p>
          <a:p>
            <a:pPr lvl="1"/>
            <a:r>
              <a:rPr lang="en-US" sz="1800" dirty="0"/>
              <a:t>Maintain/Update the physical location accuracy of your assigned capital equipment assets  </a:t>
            </a:r>
          </a:p>
          <a:p>
            <a:pPr lvl="1"/>
            <a:r>
              <a:rPr lang="en-US" sz="1800" dirty="0"/>
              <a:t>Notify Department Custodian of location changes</a:t>
            </a:r>
          </a:p>
          <a:p>
            <a:pPr lvl="1"/>
            <a:r>
              <a:rPr lang="en-US" sz="1800" dirty="0"/>
              <a:t>Contact Material Services Department for all disposals. Follow  procedures as outlined in the Material Surplus System</a:t>
            </a:r>
          </a:p>
          <a:p>
            <a:pPr lvl="1"/>
            <a:r>
              <a:rPr lang="en-US" sz="1800" dirty="0"/>
              <a:t>Maintain/Update your department’s inventory of “Off Campus”  assets (</a:t>
            </a:r>
            <a:r>
              <a:rPr lang="en-US" sz="1800" i="1" dirty="0"/>
              <a:t>i.e.: Capital equipment assets located at other locations required for departmental use</a:t>
            </a:r>
            <a:r>
              <a:rPr lang="en-US" sz="1800" dirty="0"/>
              <a:t>)</a:t>
            </a:r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marL="914400" lvl="2" indent="0">
              <a:buNone/>
            </a:pPr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488343-B159-074D-B355-B61FD1A20D53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83DE7FD-1E9A-9853-402A-D4CB6C5DB6DD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6912" y="82465"/>
            <a:ext cx="1897168" cy="56225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1">
            <a:extLst>
              <a:ext uri="{FF2B5EF4-FFF2-40B4-BE49-F238E27FC236}">
                <a16:creationId xmlns:a16="http://schemas.microsoft.com/office/drawing/2014/main" id="{87CFF424-CA4E-9FEF-BD92-6D8A434630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49" y="6355400"/>
            <a:ext cx="17811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347039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1168"/>
            <a:ext cx="8229600" cy="808038"/>
          </a:xfrm>
        </p:spPr>
        <p:txBody>
          <a:bodyPr/>
          <a:lstStyle/>
          <a:p>
            <a:pPr algn="ctr"/>
            <a:r>
              <a:rPr lang="en-US" u="sng" dirty="0"/>
              <a:t>Current </a:t>
            </a:r>
            <a:r>
              <a:rPr lang="en-US" b="1" i="1" u="sng" dirty="0">
                <a:solidFill>
                  <a:schemeClr val="tx1"/>
                </a:solidFill>
              </a:rPr>
              <a:t>Mandatory</a:t>
            </a:r>
            <a:r>
              <a:rPr lang="en-US" u="sng" dirty="0">
                <a:solidFill>
                  <a:schemeClr val="tx1"/>
                </a:solidFill>
              </a:rPr>
              <a:t> </a:t>
            </a:r>
            <a:r>
              <a:rPr lang="en-US" u="sng" dirty="0"/>
              <a:t>2025 Department Equipment Audit  </a:t>
            </a:r>
            <a:endParaRPr lang="en-US" sz="16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23422"/>
            <a:ext cx="8229600" cy="5302772"/>
          </a:xfrm>
        </p:spPr>
        <p:txBody>
          <a:bodyPr/>
          <a:lstStyle/>
          <a:p>
            <a:pPr lvl="1"/>
            <a:endParaRPr lang="en-US" dirty="0"/>
          </a:p>
          <a:p>
            <a:r>
              <a:rPr lang="en-US" sz="1800" b="1" i="1" u="sng" dirty="0"/>
              <a:t>Capital Equipment Management: </a:t>
            </a:r>
            <a:r>
              <a:rPr lang="en-US" sz="1800" b="1" i="1" dirty="0"/>
              <a:t> </a:t>
            </a:r>
            <a:r>
              <a:rPr lang="en-US" sz="1800" i="1" dirty="0"/>
              <a:t>W</a:t>
            </a:r>
            <a:r>
              <a:rPr lang="en-US" sz="1800" dirty="0"/>
              <a:t>ill work collaboratively with each Business Unit</a:t>
            </a:r>
          </a:p>
          <a:p>
            <a:r>
              <a:rPr lang="en-US" sz="1800" b="1" i="1" u="sng" dirty="0"/>
              <a:t>Business Unit: </a:t>
            </a:r>
            <a:r>
              <a:rPr lang="en-US" sz="1800" b="1" dirty="0"/>
              <a:t> </a:t>
            </a:r>
            <a:r>
              <a:rPr lang="en-US" sz="1800" dirty="0"/>
              <a:t>Will be provided with a current fixed asset report for your department’s current capital equipment asset inventory: </a:t>
            </a:r>
          </a:p>
          <a:p>
            <a:pPr lvl="1"/>
            <a:r>
              <a:rPr lang="en-US" sz="1800" dirty="0"/>
              <a:t>Excel updatable report</a:t>
            </a:r>
          </a:p>
          <a:p>
            <a:pPr lvl="1"/>
            <a:r>
              <a:rPr lang="en-US" sz="1800" dirty="0"/>
              <a:t>Example and Demo slides ahead </a:t>
            </a:r>
          </a:p>
          <a:p>
            <a:r>
              <a:rPr lang="en-US" sz="1800" b="1" i="1" u="sng" dirty="0"/>
              <a:t>2025 Capital Equipment Audit Report</a:t>
            </a:r>
            <a:r>
              <a:rPr lang="en-US" sz="1800" b="1" dirty="0"/>
              <a:t>:</a:t>
            </a:r>
          </a:p>
          <a:p>
            <a:pPr lvl="1"/>
            <a:r>
              <a:rPr lang="en-US" sz="1800" dirty="0"/>
              <a:t>Business Unit will be required to confirm each capital equipment asset at the current reported location. If the asset location or serial # are incorrect, update on report. ( demo slide ) </a:t>
            </a:r>
          </a:p>
          <a:p>
            <a:pPr lvl="1"/>
            <a:r>
              <a:rPr lang="en-US" sz="1800" dirty="0"/>
              <a:t>Report must be completed and returned by April 30</a:t>
            </a:r>
            <a:r>
              <a:rPr lang="en-US" sz="1800" baseline="30000" dirty="0"/>
              <a:t>th</a:t>
            </a:r>
            <a:r>
              <a:rPr lang="en-US" sz="1800" dirty="0"/>
              <a:t>, to your assigned CEM team representative</a:t>
            </a:r>
          </a:p>
          <a:p>
            <a:r>
              <a:rPr lang="en-US" sz="1800" b="1" i="1" u="sng" dirty="0"/>
              <a:t>Untagged Assets:</a:t>
            </a:r>
            <a:r>
              <a:rPr lang="en-US" sz="1800" b="1" dirty="0"/>
              <a:t> </a:t>
            </a:r>
            <a:r>
              <a:rPr lang="en-US" sz="1800" dirty="0"/>
              <a:t>The accurate location information is of paramount importance, as post verification, the CEM team, with the department assistance, will need to continue tagging.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	- </a:t>
            </a:r>
          </a:p>
          <a:p>
            <a:pPr marL="0" indent="0">
              <a:buNone/>
            </a:pPr>
            <a:r>
              <a:rPr lang="en-US" sz="1800" dirty="0"/>
              <a:t>				</a:t>
            </a:r>
          </a:p>
          <a:p>
            <a:pPr lvl="2"/>
            <a:endParaRPr lang="en-US" sz="1400" dirty="0"/>
          </a:p>
          <a:p>
            <a:pPr marL="914400" lvl="2" indent="0">
              <a:buNone/>
            </a:pPr>
            <a:r>
              <a:rPr lang="en-US" sz="1400" dirty="0"/>
              <a:t>		</a:t>
            </a:r>
          </a:p>
          <a:p>
            <a:pPr marL="914400" lvl="2" indent="0">
              <a:buNone/>
            </a:pPr>
            <a:endParaRPr lang="en-US" sz="1400" dirty="0"/>
          </a:p>
          <a:p>
            <a:pPr lvl="2"/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488343-B159-074D-B355-B61FD1A20D53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049873F-9D83-1F98-1566-2706E4C22B70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6912" y="82465"/>
            <a:ext cx="1897168" cy="56225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1">
            <a:extLst>
              <a:ext uri="{FF2B5EF4-FFF2-40B4-BE49-F238E27FC236}">
                <a16:creationId xmlns:a16="http://schemas.microsoft.com/office/drawing/2014/main" id="{01E11A00-BE74-FD42-6D74-A7CEFE2FD9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49" y="6355400"/>
            <a:ext cx="17811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210619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195B99-749A-A38B-20D6-3F2ED52810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90279"/>
            <a:ext cx="8229600" cy="808038"/>
          </a:xfrm>
        </p:spPr>
        <p:txBody>
          <a:bodyPr/>
          <a:lstStyle/>
          <a:p>
            <a:r>
              <a:rPr lang="en-US" dirty="0"/>
              <a:t>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11B262-6258-679B-50FF-E7DE634B26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649357"/>
            <a:ext cx="8516679" cy="5354102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C36C49-1911-523D-BF27-B1B026C5093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E1AD64A-E6BE-4A4A-B8C3-37F48354EAB4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65A5209-D0E0-1DB6-8318-54DF30E7456F}"/>
              </a:ext>
            </a:extLst>
          </p:cNvPr>
          <p:cNvSpPr txBox="1"/>
          <p:nvPr/>
        </p:nvSpPr>
        <p:spPr>
          <a:xfrm>
            <a:off x="457200" y="5095430"/>
            <a:ext cx="78916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* Barcodes that have a letter as a suffix, represent split funding for a single asset. Only the first six digit needs to be verified. The suffix letters do not appear on the barcode on the physical asset.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Assets beginning with a “8” are vehicles. Floor 88 is default for vehicles.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Detail step by step instruction will be sent to your email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Training session will be scheduled for later in month 30-45 minutes. (Attend 1 or request demo from CEM team) </a:t>
            </a:r>
          </a:p>
          <a:p>
            <a:r>
              <a:rPr lang="en-US" sz="1200" dirty="0"/>
              <a:t> </a:t>
            </a:r>
          </a:p>
        </p:txBody>
      </p:sp>
      <p:pic>
        <p:nvPicPr>
          <p:cNvPr id="1026" name="Picture 2" descr="A close-up of a white card&#10;&#10;Description automatically generated">
            <a:extLst>
              <a:ext uri="{FF2B5EF4-FFF2-40B4-BE49-F238E27FC236}">
                <a16:creationId xmlns:a16="http://schemas.microsoft.com/office/drawing/2014/main" id="{B32F359A-2D40-A028-866F-6A1E9846B9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386" y="1260428"/>
            <a:ext cx="8617227" cy="35427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58504DA-BDF1-ACCA-9A13-28D69BC85055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6912" y="82465"/>
            <a:ext cx="1897168" cy="56225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1">
            <a:extLst>
              <a:ext uri="{FF2B5EF4-FFF2-40B4-BE49-F238E27FC236}">
                <a16:creationId xmlns:a16="http://schemas.microsoft.com/office/drawing/2014/main" id="{F8E0B269-2F45-7E01-6506-AF10953078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49" y="6355400"/>
            <a:ext cx="17811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9" name="Slide Zoom 8">
                <a:extLst>
                  <a:ext uri="{FF2B5EF4-FFF2-40B4-BE49-F238E27FC236}">
                    <a16:creationId xmlns:a16="http://schemas.microsoft.com/office/drawing/2014/main" id="{4C0E2D43-AAF5-E1BD-9DA2-488F6F0673F5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370661135"/>
                  </p:ext>
                </p:extLst>
              </p:nvPr>
            </p:nvGraphicFramePr>
            <p:xfrm>
              <a:off x="-3212432" y="4238180"/>
              <a:ext cx="2286000" cy="1714500"/>
            </p:xfrm>
            <a:graphic>
              <a:graphicData uri="http://schemas.microsoft.com/office/powerpoint/2016/slidezoom">
                <pslz:sldZm>
                  <pslz:sldZmObj sldId="913" cId="1215803923">
                    <pslz:zmPr id="{3DD575FC-1F31-4CA0-B43D-F36D9BCE0D78}" returnToParent="0" transitionDur="100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286000" cy="171450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9" name="Slide Zoom 8">
                <a:hlinkClick r:id="rId6" action="ppaction://hlinksldjump"/>
                <a:extLst>
                  <a:ext uri="{FF2B5EF4-FFF2-40B4-BE49-F238E27FC236}">
                    <a16:creationId xmlns:a16="http://schemas.microsoft.com/office/drawing/2014/main" id="{4C0E2D43-AAF5-E1BD-9DA2-488F6F0673F5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-3212432" y="4238180"/>
                <a:ext cx="2286000" cy="171450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158039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D44B7643-D1E5-F0B2-3FEE-2C7437A9E9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818386-763D-66EF-6B62-E81BE7383B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90279"/>
            <a:ext cx="8229600" cy="808038"/>
          </a:xfrm>
        </p:spPr>
        <p:txBody>
          <a:bodyPr/>
          <a:lstStyle/>
          <a:p>
            <a:r>
              <a:rPr lang="en-US" dirty="0"/>
              <a:t>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9AC6F5-9476-3DED-20E3-B12FEDA42A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644719"/>
            <a:ext cx="9312965" cy="535874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706B01-4D3D-AFF5-086C-15B16E215D7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E1AD64A-E6BE-4A4A-B8C3-37F48354EAB4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AA5D843-1678-019D-1302-B6CB67411C13}"/>
              </a:ext>
            </a:extLst>
          </p:cNvPr>
          <p:cNvSpPr txBox="1"/>
          <p:nvPr/>
        </p:nvSpPr>
        <p:spPr>
          <a:xfrm>
            <a:off x="457198" y="5237922"/>
            <a:ext cx="78916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 Relevant information or notes can be added to each record in column AA.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 If the asset is already Tagged with a Property Barcode and shows NOT TAGGED in column P please put TAGGED in the NOTES column AA. </a:t>
            </a:r>
          </a:p>
          <a:p>
            <a:r>
              <a:rPr lang="en-US" sz="1200" dirty="0"/>
              <a:t> </a:t>
            </a:r>
          </a:p>
        </p:txBody>
      </p:sp>
      <p:pic>
        <p:nvPicPr>
          <p:cNvPr id="2050" name="Picture 2" descr="A group of names on a white background&#10;&#10;Description automatically generated">
            <a:extLst>
              <a:ext uri="{FF2B5EF4-FFF2-40B4-BE49-F238E27FC236}">
                <a16:creationId xmlns:a16="http://schemas.microsoft.com/office/drawing/2014/main" id="{EC2C2DFD-FA1F-DEFF-09D5-5C70E2F500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832" y="1355737"/>
            <a:ext cx="8626336" cy="2646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7ED06B8-34F5-72D3-BAAE-16F40467F4F9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6912" y="82465"/>
            <a:ext cx="1897168" cy="56225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1">
            <a:extLst>
              <a:ext uri="{FF2B5EF4-FFF2-40B4-BE49-F238E27FC236}">
                <a16:creationId xmlns:a16="http://schemas.microsoft.com/office/drawing/2014/main" id="{26C92306-F2DB-3AC5-9C2A-D43160A90A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49" y="6355400"/>
            <a:ext cx="17811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4EEC0DE5-D457-96A9-CAC7-696150747B41}"/>
                  </a:ext>
                </a:extLst>
              </p14:cNvPr>
              <p14:cNvContentPartPr/>
              <p14:nvPr/>
            </p14:nvContentPartPr>
            <p14:xfrm>
              <a:off x="7573336" y="755311"/>
              <a:ext cx="360" cy="36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4EEC0DE5-D457-96A9-CAC7-696150747B41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7564336" y="746311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AFABAC4D-FCFA-F8F3-0209-75BC0B1F3AC9}"/>
                  </a:ext>
                </a:extLst>
              </p14:cNvPr>
              <p14:cNvContentPartPr/>
              <p14:nvPr/>
            </p14:nvContentPartPr>
            <p14:xfrm>
              <a:off x="6687736" y="2010991"/>
              <a:ext cx="1938600" cy="631800"/>
            </p14:xfrm>
          </p:contentPart>
        </mc:Choice>
        <mc:Fallback xmlns=""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AFABAC4D-FCFA-F8F3-0209-75BC0B1F3AC9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6679096" y="2002351"/>
                <a:ext cx="1956240" cy="649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102363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400" b="1" i="1" dirty="0">
                <a:solidFill>
                  <a:schemeClr val="tx1"/>
                </a:solidFill>
                <a:latin typeface="+mn-lt"/>
              </a:rPr>
              <a:t>Mandatory- </a:t>
            </a:r>
            <a:r>
              <a:rPr lang="en-US" sz="2400" dirty="0">
                <a:latin typeface="+mn-lt"/>
              </a:rPr>
              <a:t>2025 Department Equipment Audit  </a:t>
            </a:r>
            <a:r>
              <a:rPr lang="en-US" sz="2000" dirty="0">
                <a:latin typeface="+mn-lt"/>
              </a:rPr>
              <a:t>(cont.)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337" y="1013619"/>
            <a:ext cx="8229600" cy="4792589"/>
          </a:xfrm>
        </p:spPr>
        <p:txBody>
          <a:bodyPr/>
          <a:lstStyle/>
          <a:p>
            <a:pPr lvl="1"/>
            <a:endParaRPr lang="en-US" dirty="0"/>
          </a:p>
          <a:p>
            <a:pPr marL="0" indent="0">
              <a:buNone/>
            </a:pPr>
            <a:r>
              <a:rPr lang="en-US" b="1" dirty="0"/>
              <a:t>Status</a:t>
            </a:r>
            <a:endParaRPr lang="en-US" dirty="0"/>
          </a:p>
          <a:p>
            <a:pPr lvl="1"/>
            <a:r>
              <a:rPr lang="en-US" sz="1600" b="1" dirty="0"/>
              <a:t>Found </a:t>
            </a:r>
            <a:r>
              <a:rPr lang="en-US" sz="1600" dirty="0"/>
              <a:t>– Equipment Located</a:t>
            </a:r>
          </a:p>
          <a:p>
            <a:pPr lvl="1"/>
            <a:r>
              <a:rPr lang="en-US" sz="1600" b="1" dirty="0"/>
              <a:t>Unfound</a:t>
            </a:r>
            <a:r>
              <a:rPr lang="en-US" sz="1600" dirty="0"/>
              <a:t> – Equipment Not Located</a:t>
            </a:r>
          </a:p>
          <a:p>
            <a:pPr lvl="2"/>
            <a:r>
              <a:rPr lang="en-US" sz="1600" dirty="0"/>
              <a:t>CEM Supervisor Will Follow Up with Department Head for Approval to Remove the Identified Asset from the Rutgers University Fixed Asset System</a:t>
            </a:r>
          </a:p>
          <a:p>
            <a:pPr lvl="1"/>
            <a:r>
              <a:rPr lang="en-US" sz="1600" b="1" dirty="0"/>
              <a:t>Surplused</a:t>
            </a:r>
            <a:r>
              <a:rPr lang="en-US" sz="1600" dirty="0"/>
              <a:t> – Equipment That Has Been Surplused to Material Surplus </a:t>
            </a:r>
          </a:p>
          <a:p>
            <a:pPr lvl="2"/>
            <a:r>
              <a:rPr lang="en-US" sz="1600" dirty="0"/>
              <a:t>Business Unit Must Send to CEM the Completed Material Services Surplus Form</a:t>
            </a:r>
          </a:p>
          <a:p>
            <a:pPr lvl="2"/>
            <a:r>
              <a:rPr lang="en-US" sz="1600" dirty="0"/>
              <a:t> If Required Documentation is Not Available, the Designated Asset Will Be Considered as Unfound.</a:t>
            </a:r>
          </a:p>
          <a:p>
            <a:pPr lvl="1"/>
            <a:r>
              <a:rPr lang="en-US" sz="1600" b="1" dirty="0"/>
              <a:t>Cannibalized</a:t>
            </a:r>
            <a:r>
              <a:rPr lang="en-US" sz="1600" dirty="0"/>
              <a:t> – Equipment Utilized for Parts </a:t>
            </a:r>
          </a:p>
          <a:p>
            <a:pPr lvl="2"/>
            <a:r>
              <a:rPr lang="en-US" sz="1600" dirty="0"/>
              <a:t>CEM Team Member will Follow Up with the Appropriate Cannibalization Form </a:t>
            </a:r>
          </a:p>
          <a:p>
            <a:pPr marL="0" indent="0">
              <a:buNone/>
            </a:pPr>
            <a:r>
              <a:rPr lang="en-US" b="1" dirty="0"/>
              <a:t>Accounting Note</a:t>
            </a:r>
            <a:endParaRPr lang="en-US" dirty="0"/>
          </a:p>
          <a:p>
            <a:pPr lvl="1"/>
            <a:r>
              <a:rPr lang="en-US" sz="1600" i="1" u="sng" dirty="0"/>
              <a:t>Depreciation impacted for Unfound &amp; Surplused When Net Book Value GT $0.0</a:t>
            </a:r>
          </a:p>
          <a:p>
            <a:pPr lvl="1"/>
            <a:endParaRPr lang="en-US" sz="1600" dirty="0"/>
          </a:p>
          <a:p>
            <a:pPr marL="457200" lvl="1" indent="0">
              <a:buNone/>
            </a:pPr>
            <a:endParaRPr lang="en-US" sz="1600" dirty="0"/>
          </a:p>
          <a:p>
            <a:pPr lvl="1"/>
            <a:endParaRPr lang="en-US" sz="1600" dirty="0"/>
          </a:p>
          <a:p>
            <a:endParaRPr lang="en-US" sz="16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	- </a:t>
            </a:r>
          </a:p>
          <a:p>
            <a:pPr marL="0" indent="0">
              <a:buNone/>
            </a:pPr>
            <a:r>
              <a:rPr lang="en-US" sz="1800" dirty="0"/>
              <a:t>				</a:t>
            </a:r>
          </a:p>
          <a:p>
            <a:pPr lvl="2"/>
            <a:endParaRPr lang="en-US" sz="1400" dirty="0"/>
          </a:p>
          <a:p>
            <a:pPr marL="914400" lvl="2" indent="0">
              <a:buNone/>
            </a:pPr>
            <a:r>
              <a:rPr lang="en-US" sz="1400" dirty="0"/>
              <a:t>		</a:t>
            </a:r>
          </a:p>
          <a:p>
            <a:pPr marL="914400" lvl="2" indent="0">
              <a:buNone/>
            </a:pPr>
            <a:endParaRPr lang="en-US" sz="1400" dirty="0"/>
          </a:p>
          <a:p>
            <a:pPr lvl="2"/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488343-B159-074D-B355-B61FD1A20D53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773E23F-8C77-0875-1367-6D052080AABA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6912" y="82465"/>
            <a:ext cx="1897168" cy="56225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1">
            <a:extLst>
              <a:ext uri="{FF2B5EF4-FFF2-40B4-BE49-F238E27FC236}">
                <a16:creationId xmlns:a16="http://schemas.microsoft.com/office/drawing/2014/main" id="{3FB92551-8D69-717C-9EB7-9B78B25C78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49" y="6355400"/>
            <a:ext cx="17811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4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32C79FF7-3A35-0A42-1EE5-B6029FDD6DC2}"/>
                  </a:ext>
                </a:extLst>
              </p14:cNvPr>
              <p14:cNvContentPartPr/>
              <p14:nvPr/>
            </p14:nvContentPartPr>
            <p14:xfrm>
              <a:off x="-1083584" y="2494487"/>
              <a:ext cx="27000" cy="36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32C79FF7-3A35-0A42-1EE5-B6029FDD6DC2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-1092224" y="2485487"/>
                <a:ext cx="4464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268984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F7FEF3CC-F3CF-29AC-8437-34C2EA523C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A7CD22-1B49-A7B0-44CA-A4C96C022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400" b="1" i="1" dirty="0">
                <a:solidFill>
                  <a:schemeClr val="tx1"/>
                </a:solidFill>
                <a:latin typeface="+mn-lt"/>
              </a:rPr>
              <a:t>Example – Bar Code </a:t>
            </a:r>
            <a:endParaRPr lang="en-US" sz="2000" dirty="0">
              <a:latin typeface="+mn-l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731042-079A-D8F7-41C6-AE87C3508BE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488343-B159-074D-B355-B61FD1A20D53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66F1A3E-22F6-A7FF-EBBC-ECE9BD826A89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6912" y="82465"/>
            <a:ext cx="1897168" cy="56225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1">
            <a:extLst>
              <a:ext uri="{FF2B5EF4-FFF2-40B4-BE49-F238E27FC236}">
                <a16:creationId xmlns:a16="http://schemas.microsoft.com/office/drawing/2014/main" id="{A4E35088-F48A-1E37-9F65-34A08E678E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49" y="6355400"/>
            <a:ext cx="17811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4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FF8F6F19-0294-87E3-7B62-CBD98558AE12}"/>
                  </a:ext>
                </a:extLst>
              </p14:cNvPr>
              <p14:cNvContentPartPr/>
              <p14:nvPr/>
            </p14:nvContentPartPr>
            <p14:xfrm>
              <a:off x="-1083584" y="2494487"/>
              <a:ext cx="27000" cy="360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FF8F6F19-0294-87E3-7B62-CBD98558AE12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-1092584" y="2485487"/>
                <a:ext cx="44640" cy="18000"/>
              </a:xfrm>
              <a:prstGeom prst="rect">
                <a:avLst/>
              </a:prstGeom>
            </p:spPr>
          </p:pic>
        </mc:Fallback>
      </mc:AlternateContent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07B99C1C-3595-0AEE-C837-0574BCF988E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6"/>
          <a:stretch>
            <a:fillRect/>
          </a:stretch>
        </p:blipFill>
        <p:spPr>
          <a:xfrm>
            <a:off x="1976437" y="1625600"/>
            <a:ext cx="5191125" cy="4410075"/>
          </a:xfrm>
        </p:spPr>
      </p:pic>
    </p:spTree>
    <p:extLst>
      <p:ext uri="{BB962C8B-B14F-4D97-AF65-F5344CB8AC3E}">
        <p14:creationId xmlns:p14="http://schemas.microsoft.com/office/powerpoint/2010/main" val="31174465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i="1" u="sng" dirty="0">
                <a:solidFill>
                  <a:schemeClr val="tx1"/>
                </a:solidFill>
              </a:rPr>
              <a:t>Mandatory</a:t>
            </a:r>
            <a:r>
              <a:rPr lang="en-US" u="sng" dirty="0">
                <a:solidFill>
                  <a:schemeClr val="tx1"/>
                </a:solidFill>
              </a:rPr>
              <a:t> </a:t>
            </a:r>
            <a:r>
              <a:rPr lang="en-US" u="sng" dirty="0"/>
              <a:t>2025 Department Equipment Audit  </a:t>
            </a:r>
            <a:endParaRPr lang="en-US" sz="16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6559" y="1158949"/>
            <a:ext cx="8229600" cy="4792589"/>
          </a:xfrm>
        </p:spPr>
        <p:txBody>
          <a:bodyPr/>
          <a:lstStyle/>
          <a:p>
            <a:pPr lvl="1"/>
            <a:endParaRPr lang="en-US" dirty="0"/>
          </a:p>
          <a:p>
            <a:pPr marL="0" indent="0">
              <a:buNone/>
            </a:pPr>
            <a:r>
              <a:rPr lang="en-US" sz="1800" b="1" dirty="0"/>
              <a:t>Next Steps</a:t>
            </a:r>
          </a:p>
          <a:p>
            <a:pPr lvl="1"/>
            <a:r>
              <a:rPr lang="en-US" sz="1800" dirty="0"/>
              <a:t>Assigned Capital Equipment team member will contact you and send the appropriate department report</a:t>
            </a:r>
          </a:p>
          <a:p>
            <a:pPr lvl="1"/>
            <a:r>
              <a:rPr lang="en-US" sz="1800" dirty="0"/>
              <a:t>If the Audit Group needs to be updated, please advise CEM ASAP</a:t>
            </a:r>
          </a:p>
          <a:p>
            <a:pPr lvl="1"/>
            <a:r>
              <a:rPr lang="en-US" sz="1800" dirty="0"/>
              <a:t>If you are not designated custodian for entire audit please advise.</a:t>
            </a:r>
          </a:p>
          <a:p>
            <a:pPr lvl="1"/>
            <a:r>
              <a:rPr lang="en-US" sz="1800" dirty="0"/>
              <a:t>Please send back updated Excel spreadsheet to CEM team member by 04/30/2025</a:t>
            </a:r>
          </a:p>
          <a:p>
            <a:pPr lvl="1"/>
            <a:r>
              <a:rPr lang="en-US" sz="1800" dirty="0"/>
              <a:t>CEM plans on having post audit lessons learned to expedite</a:t>
            </a:r>
          </a:p>
          <a:p>
            <a:pPr lvl="2"/>
            <a:r>
              <a:rPr lang="en-US" sz="1800" dirty="0"/>
              <a:t>Building Audit </a:t>
            </a:r>
          </a:p>
          <a:p>
            <a:pPr lvl="2"/>
            <a:r>
              <a:rPr lang="en-US" sz="1800" dirty="0"/>
              <a:t>Barcoding Software</a:t>
            </a:r>
          </a:p>
          <a:p>
            <a:pPr lvl="2"/>
            <a:r>
              <a:rPr lang="en-US" sz="1800" dirty="0"/>
              <a:t>Tracking Devices</a:t>
            </a:r>
          </a:p>
          <a:p>
            <a:pPr lvl="2"/>
            <a:r>
              <a:rPr lang="en-US" sz="1800" dirty="0"/>
              <a:t>Etc.</a:t>
            </a:r>
          </a:p>
          <a:p>
            <a:pPr marL="914400" lvl="2" indent="0">
              <a:buNone/>
            </a:pPr>
            <a:endParaRPr lang="en-US" sz="1800" dirty="0"/>
          </a:p>
          <a:p>
            <a:pPr lvl="1"/>
            <a:endParaRPr lang="en-US" sz="1600" dirty="0"/>
          </a:p>
          <a:p>
            <a:pPr marL="457200" lvl="1" indent="0">
              <a:buNone/>
            </a:pPr>
            <a:endParaRPr lang="en-US" sz="1600" dirty="0"/>
          </a:p>
          <a:p>
            <a:pPr lvl="1"/>
            <a:endParaRPr lang="en-US" sz="1600" dirty="0"/>
          </a:p>
          <a:p>
            <a:endParaRPr lang="en-US" sz="16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	 </a:t>
            </a:r>
          </a:p>
          <a:p>
            <a:pPr marL="0" indent="0">
              <a:buNone/>
            </a:pPr>
            <a:r>
              <a:rPr lang="en-US" sz="1800" dirty="0"/>
              <a:t>				</a:t>
            </a:r>
          </a:p>
          <a:p>
            <a:pPr lvl="2"/>
            <a:endParaRPr lang="en-US" sz="1400" dirty="0"/>
          </a:p>
          <a:p>
            <a:pPr marL="914400" lvl="2" indent="0">
              <a:buNone/>
            </a:pPr>
            <a:r>
              <a:rPr lang="en-US" sz="1400" dirty="0"/>
              <a:t>		</a:t>
            </a:r>
          </a:p>
          <a:p>
            <a:pPr marL="914400" lvl="2" indent="0">
              <a:buNone/>
            </a:pPr>
            <a:endParaRPr lang="en-US" sz="1400" dirty="0"/>
          </a:p>
          <a:p>
            <a:pPr lvl="2"/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488343-B159-074D-B355-B61FD1A20D53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7C36A14-0FB2-8E0B-84BD-7E80D12EEF26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6912" y="82465"/>
            <a:ext cx="1897168" cy="56225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1">
            <a:extLst>
              <a:ext uri="{FF2B5EF4-FFF2-40B4-BE49-F238E27FC236}">
                <a16:creationId xmlns:a16="http://schemas.microsoft.com/office/drawing/2014/main" id="{DCDDF9FF-1A18-1D27-8BAC-1938266FD7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49" y="6355400"/>
            <a:ext cx="17811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35724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1730265" y="1625234"/>
            <a:ext cx="5683471" cy="2016248"/>
            <a:chOff x="2304589" y="2223094"/>
            <a:chExt cx="4075611" cy="1445849"/>
          </a:xfrm>
        </p:grpSpPr>
        <p:sp>
          <p:nvSpPr>
            <p:cNvPr id="7" name="Rectangle 6"/>
            <p:cNvSpPr/>
            <p:nvPr/>
          </p:nvSpPr>
          <p:spPr>
            <a:xfrm>
              <a:off x="2304589" y="2223094"/>
              <a:ext cx="1445623" cy="1445623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4934577" y="2223094"/>
              <a:ext cx="1445623" cy="1445623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 dirty="0"/>
            </a:p>
          </p:txBody>
        </p:sp>
        <p:sp>
          <p:nvSpPr>
            <p:cNvPr id="9" name="Rectangle 8"/>
            <p:cNvSpPr/>
            <p:nvPr/>
          </p:nvSpPr>
          <p:spPr>
            <a:xfrm rot="21263642">
              <a:off x="3618431" y="2223320"/>
              <a:ext cx="1445623" cy="1445623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605673" y="2383107"/>
              <a:ext cx="738217" cy="1125601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9600" b="1" dirty="0">
                  <a:solidFill>
                    <a:schemeClr val="bg1"/>
                  </a:solidFill>
                  <a:cs typeface="Times New Roman" panose="02020603050405020304" pitchFamily="18" charset="0"/>
                </a:rPr>
                <a:t>Q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358359" y="2383107"/>
              <a:ext cx="666947" cy="1125601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9600" b="1" dirty="0">
                  <a:solidFill>
                    <a:schemeClr val="bg1"/>
                  </a:solidFill>
                  <a:cs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940331" y="2383107"/>
              <a:ext cx="840523" cy="1125601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9600" b="1" dirty="0">
                  <a:solidFill>
                    <a:srgbClr val="C00000"/>
                  </a:solidFill>
                  <a:latin typeface="Rockwell" panose="02060603020205020403" pitchFamily="18" charset="0"/>
                  <a:cs typeface="Times New Roman" panose="02020603050405020304" pitchFamily="18" charset="0"/>
                </a:rPr>
                <a:t>&amp;</a:t>
              </a: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2034739" y="3890044"/>
            <a:ext cx="5074531" cy="43088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2800" b="1" spc="300" dirty="0">
                <a:solidFill>
                  <a:srgbClr val="C00000"/>
                </a:solidFill>
                <a:cs typeface="Times New Roman" panose="02020603050405020304" pitchFamily="18" charset="0"/>
              </a:rPr>
              <a:t>QUESTIONS &amp; ANSWERS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B9A03EE-8AFD-D547-9E71-0BD0BE6F934E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3676F26-BCD9-DD67-0F61-6719568D0DEA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6912" y="82465"/>
            <a:ext cx="1897168" cy="56225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1">
            <a:extLst>
              <a:ext uri="{FF2B5EF4-FFF2-40B4-BE49-F238E27FC236}">
                <a16:creationId xmlns:a16="http://schemas.microsoft.com/office/drawing/2014/main" id="{801D299A-7CFD-F69E-3DDF-3B3F3D16D8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49" y="6355400"/>
            <a:ext cx="17811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65729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784" y="921060"/>
            <a:ext cx="8503416" cy="4762109"/>
          </a:xfrm>
        </p:spPr>
        <p:txBody>
          <a:bodyPr/>
          <a:lstStyle/>
          <a:p>
            <a:pPr marL="0" indent="0" algn="ctr">
              <a:spcBef>
                <a:spcPts val="0"/>
              </a:spcBef>
              <a:spcAft>
                <a:spcPts val="1800"/>
              </a:spcAft>
              <a:buNone/>
            </a:pPr>
            <a:r>
              <a:rPr lang="en-US" sz="2400" b="1" i="1" dirty="0"/>
              <a:t>General Housekeeping for Today’s Session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sz="2000" dirty="0"/>
              <a:t>Please mute your Audio during presentation 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sz="2000" dirty="0"/>
              <a:t>Questions can be typed in chat, and will be responded to during Q&amp;A 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sz="2000" dirty="0"/>
              <a:t>During Q&amp;A please unmute your Audio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sz="2000" dirty="0"/>
              <a:t>Presentation will be available on UFA website 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endParaRPr lang="en-US" sz="2000" dirty="0"/>
          </a:p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endParaRPr lang="en-US" sz="2400" dirty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endParaRPr lang="en-US" sz="2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5628A9A-2F0A-D577-A9BC-1C0E01FE3CA2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6912" y="82465"/>
            <a:ext cx="1897168" cy="56225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1">
            <a:extLst>
              <a:ext uri="{FF2B5EF4-FFF2-40B4-BE49-F238E27FC236}">
                <a16:creationId xmlns:a16="http://schemas.microsoft.com/office/drawing/2014/main" id="{1E42665F-B020-7565-2CD0-D5AD3BF15F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49" y="6355400"/>
            <a:ext cx="17811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9759084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00" y="76200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i="1" dirty="0">
              <a:solidFill>
                <a:srgbClr val="FF0000"/>
              </a:solidFill>
            </a:endParaRPr>
          </a:p>
          <a:p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2294792" y="-19991"/>
            <a:ext cx="6544408" cy="501162"/>
          </a:xfrm>
          <a:prstGeom prst="rect">
            <a:avLst/>
          </a:prstGeom>
        </p:spPr>
        <p:txBody>
          <a:bodyPr anchor="ctr"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250">
                <a:solidFill>
                  <a:schemeClr val="tx2"/>
                </a:solidFill>
                <a:latin typeface="+mj-lt"/>
                <a:ea typeface="ヒラギノ角ゴ Pro W3" charset="0"/>
                <a:cs typeface="Geneva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250">
                <a:solidFill>
                  <a:schemeClr val="tx2"/>
                </a:solidFill>
                <a:latin typeface="Arial" charset="0"/>
                <a:ea typeface="ヒラギノ角ゴ Pro W3" charset="0"/>
                <a:cs typeface="Geneva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250">
                <a:solidFill>
                  <a:schemeClr val="tx2"/>
                </a:solidFill>
                <a:latin typeface="Arial" charset="0"/>
                <a:ea typeface="ヒラギノ角ゴ Pro W3" charset="0"/>
                <a:cs typeface="Geneva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250">
                <a:solidFill>
                  <a:schemeClr val="tx2"/>
                </a:solidFill>
                <a:latin typeface="Arial" charset="0"/>
                <a:ea typeface="ヒラギノ角ゴ Pro W3" charset="0"/>
                <a:cs typeface="Geneva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250">
                <a:solidFill>
                  <a:schemeClr val="tx2"/>
                </a:solidFill>
                <a:latin typeface="Arial" charset="0"/>
                <a:ea typeface="ヒラギノ角ゴ Pro W3" charset="0"/>
                <a:cs typeface="Geneva" charset="0"/>
              </a:defRPr>
            </a:lvl5pPr>
            <a:lvl6pPr marL="342900" algn="l" rtl="0" eaLnBrk="1" fontAlgn="base" hangingPunct="1">
              <a:spcBef>
                <a:spcPct val="0"/>
              </a:spcBef>
              <a:spcAft>
                <a:spcPct val="0"/>
              </a:spcAft>
              <a:defRPr sz="2250">
                <a:solidFill>
                  <a:schemeClr val="tx2"/>
                </a:solidFill>
                <a:latin typeface="Arial" charset="0"/>
              </a:defRPr>
            </a:lvl6pPr>
            <a:lvl7pPr marL="685800" algn="l" rtl="0" eaLnBrk="1" fontAlgn="base" hangingPunct="1">
              <a:spcBef>
                <a:spcPct val="0"/>
              </a:spcBef>
              <a:spcAft>
                <a:spcPct val="0"/>
              </a:spcAft>
              <a:defRPr sz="2250">
                <a:solidFill>
                  <a:schemeClr val="tx2"/>
                </a:solidFill>
                <a:latin typeface="Arial" charset="0"/>
              </a:defRPr>
            </a:lvl7pPr>
            <a:lvl8pPr marL="1028700" algn="l" rtl="0" eaLnBrk="1" fontAlgn="base" hangingPunct="1">
              <a:spcBef>
                <a:spcPct val="0"/>
              </a:spcBef>
              <a:spcAft>
                <a:spcPct val="0"/>
              </a:spcAft>
              <a:defRPr sz="2250">
                <a:solidFill>
                  <a:schemeClr val="tx2"/>
                </a:solidFill>
                <a:latin typeface="Arial" charset="0"/>
              </a:defRPr>
            </a:lvl8pPr>
            <a:lvl9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25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r"/>
            <a:endParaRPr lang="en-US" sz="2000" kern="0" dirty="0">
              <a:solidFill>
                <a:schemeClr val="tx1"/>
              </a:solidFill>
            </a:endParaRPr>
          </a:p>
          <a:p>
            <a:pPr algn="r"/>
            <a:r>
              <a:rPr lang="en-US" sz="2400" b="1" i="1" kern="0" dirty="0">
                <a:solidFill>
                  <a:schemeClr val="tx1"/>
                </a:solidFill>
              </a:rPr>
              <a:t>Presenters</a:t>
            </a:r>
            <a:endParaRPr lang="en-US" sz="2000" kern="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79508" y="2158522"/>
            <a:ext cx="6940492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fontAlgn="auto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rgbClr val="000000"/>
                </a:solidFill>
                <a:latin typeface="Arial"/>
              </a:rPr>
              <a:t>Bob Fiocco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latin typeface="Arial"/>
              </a:rPr>
              <a:t>Senior Accountant Supervisor – Capital Equipment  Management  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latin typeface="Arial"/>
              </a:rPr>
              <a:t>University Controller’s Office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79508" y="3652037"/>
            <a:ext cx="694049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fontAlgn="auto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rgbClr val="000000"/>
                </a:solidFill>
                <a:latin typeface="Arial"/>
              </a:rPr>
              <a:t>Michael Braswell 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latin typeface="Arial"/>
              </a:rPr>
              <a:t>Property Control Supervisor – Capital Equipment  Management   </a:t>
            </a:r>
          </a:p>
          <a:p>
            <a:pPr marL="0" lvl="1" fontAlgn="auto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latin typeface="Arial"/>
              </a:rPr>
              <a:t>University Controller’s Office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822A321-C48E-1076-1252-694A4324E0CC}"/>
              </a:ext>
            </a:extLst>
          </p:cNvPr>
          <p:cNvSpPr txBox="1"/>
          <p:nvPr/>
        </p:nvSpPr>
        <p:spPr>
          <a:xfrm>
            <a:off x="679508" y="986122"/>
            <a:ext cx="727325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0000"/>
                </a:solidFill>
                <a:latin typeface="Arial"/>
              </a:rPr>
              <a:t>A. Chea Smith </a:t>
            </a:r>
            <a:r>
              <a:rPr lang="en-US" sz="2000" dirty="0"/>
              <a:t>– </a:t>
            </a:r>
            <a:r>
              <a:rPr lang="en-US" sz="2000" dirty="0">
                <a:solidFill>
                  <a:srgbClr val="000000"/>
                </a:solidFill>
                <a:latin typeface="Arial"/>
              </a:rPr>
              <a:t>Associate Controller -  Cost Analysis &amp; Capital Equipment Management</a:t>
            </a:r>
          </a:p>
          <a:p>
            <a:r>
              <a:rPr lang="en-US" sz="2000" dirty="0">
                <a:solidFill>
                  <a:srgbClr val="000000"/>
                </a:solidFill>
                <a:latin typeface="Arial"/>
              </a:rPr>
              <a:t>University Controller’s Office</a:t>
            </a:r>
          </a:p>
          <a:p>
            <a:endParaRPr lang="en-US" sz="2000" dirty="0">
              <a:solidFill>
                <a:srgbClr val="000000"/>
              </a:solidFill>
              <a:latin typeface="Arial"/>
            </a:endParaRPr>
          </a:p>
          <a:p>
            <a:r>
              <a:rPr lang="en-US" sz="2000" dirty="0">
                <a:solidFill>
                  <a:srgbClr val="000000"/>
                </a:solidFill>
                <a:latin typeface="Arial"/>
              </a:rPr>
              <a:t> 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3275AF1-DC9A-05C0-6E1D-DD9B4035F75A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6912" y="82465"/>
            <a:ext cx="1897168" cy="56225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1">
            <a:extLst>
              <a:ext uri="{FF2B5EF4-FFF2-40B4-BE49-F238E27FC236}">
                <a16:creationId xmlns:a16="http://schemas.microsoft.com/office/drawing/2014/main" id="{E6F4A69D-E945-F0C8-D319-C826519BE4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49" y="6355400"/>
            <a:ext cx="17811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37742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784" y="921060"/>
            <a:ext cx="8503416" cy="5151749"/>
          </a:xfrm>
        </p:spPr>
        <p:txBody>
          <a:bodyPr/>
          <a:lstStyle/>
          <a:p>
            <a:pPr marL="0" indent="0" algn="ctr">
              <a:spcBef>
                <a:spcPts val="0"/>
              </a:spcBef>
              <a:spcAft>
                <a:spcPts val="1800"/>
              </a:spcAft>
              <a:buNone/>
            </a:pPr>
            <a:r>
              <a:rPr lang="en-US" sz="2400" i="1" dirty="0"/>
              <a:t>Why Are We Here Today – An Overview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sz="2000" dirty="0"/>
              <a:t>Who are we?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sz="2000" dirty="0"/>
              <a:t>Rutgers University Capital Equipment Management Department (CEM)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sz="2000" dirty="0"/>
              <a:t>Immediate Focus: </a:t>
            </a:r>
            <a:r>
              <a:rPr lang="en-US" sz="2000" b="1" i="1" u="sng" dirty="0">
                <a:solidFill>
                  <a:schemeClr val="tx1"/>
                </a:solidFill>
              </a:rPr>
              <a:t>Mandatory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/>
              <a:t>2025 Capital Equipment verification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sz="2000" dirty="0"/>
              <a:t>2023 Rutgers Physical Audit –Recap and Thank you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sz="2000" dirty="0"/>
              <a:t>Capital Equipment Management Department’s Major Responsibilities 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sz="2000" dirty="0">
                <a:solidFill>
                  <a:schemeClr val="tx1"/>
                </a:solidFill>
              </a:rPr>
              <a:t>Business Unit </a:t>
            </a:r>
            <a:r>
              <a:rPr lang="en-US" sz="2000" dirty="0"/>
              <a:t>Department Responsibilities for Capital Equipment Reporting in Collaboration with CEM 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sz="2000" dirty="0"/>
              <a:t>2025 Rutgers Business Unit Physical Audit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sz="2400" dirty="0">
                <a:solidFill>
                  <a:schemeClr val="tx1"/>
                </a:solidFill>
              </a:rPr>
              <a:t>Q&amp;A</a:t>
            </a:r>
          </a:p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endParaRPr lang="en-US" sz="2400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294792" y="70338"/>
            <a:ext cx="6544408" cy="501162"/>
          </a:xfrm>
          <a:prstGeom prst="rect">
            <a:avLst/>
          </a:prstGeom>
        </p:spPr>
        <p:txBody>
          <a:bodyPr anchor="ctr"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250">
                <a:solidFill>
                  <a:schemeClr val="tx2"/>
                </a:solidFill>
                <a:latin typeface="+mj-lt"/>
                <a:ea typeface="ヒラギノ角ゴ Pro W3" charset="0"/>
                <a:cs typeface="Geneva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250">
                <a:solidFill>
                  <a:schemeClr val="tx2"/>
                </a:solidFill>
                <a:latin typeface="Arial" charset="0"/>
                <a:ea typeface="ヒラギノ角ゴ Pro W3" charset="0"/>
                <a:cs typeface="Geneva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250">
                <a:solidFill>
                  <a:schemeClr val="tx2"/>
                </a:solidFill>
                <a:latin typeface="Arial" charset="0"/>
                <a:ea typeface="ヒラギノ角ゴ Pro W3" charset="0"/>
                <a:cs typeface="Geneva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250">
                <a:solidFill>
                  <a:schemeClr val="tx2"/>
                </a:solidFill>
                <a:latin typeface="Arial" charset="0"/>
                <a:ea typeface="ヒラギノ角ゴ Pro W3" charset="0"/>
                <a:cs typeface="Geneva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250">
                <a:solidFill>
                  <a:schemeClr val="tx2"/>
                </a:solidFill>
                <a:latin typeface="Arial" charset="0"/>
                <a:ea typeface="ヒラギノ角ゴ Pro W3" charset="0"/>
                <a:cs typeface="Geneva" charset="0"/>
              </a:defRPr>
            </a:lvl5pPr>
            <a:lvl6pPr marL="342900" algn="l" rtl="0" eaLnBrk="1" fontAlgn="base" hangingPunct="1">
              <a:spcBef>
                <a:spcPct val="0"/>
              </a:spcBef>
              <a:spcAft>
                <a:spcPct val="0"/>
              </a:spcAft>
              <a:defRPr sz="2250">
                <a:solidFill>
                  <a:schemeClr val="tx2"/>
                </a:solidFill>
                <a:latin typeface="Arial" charset="0"/>
              </a:defRPr>
            </a:lvl6pPr>
            <a:lvl7pPr marL="685800" algn="l" rtl="0" eaLnBrk="1" fontAlgn="base" hangingPunct="1">
              <a:spcBef>
                <a:spcPct val="0"/>
              </a:spcBef>
              <a:spcAft>
                <a:spcPct val="0"/>
              </a:spcAft>
              <a:defRPr sz="2250">
                <a:solidFill>
                  <a:schemeClr val="tx2"/>
                </a:solidFill>
                <a:latin typeface="Arial" charset="0"/>
              </a:defRPr>
            </a:lvl7pPr>
            <a:lvl8pPr marL="1028700" algn="l" rtl="0" eaLnBrk="1" fontAlgn="base" hangingPunct="1">
              <a:spcBef>
                <a:spcPct val="0"/>
              </a:spcBef>
              <a:spcAft>
                <a:spcPct val="0"/>
              </a:spcAft>
              <a:defRPr sz="2250">
                <a:solidFill>
                  <a:schemeClr val="tx2"/>
                </a:solidFill>
                <a:latin typeface="Arial" charset="0"/>
              </a:defRPr>
            </a:lvl8pPr>
            <a:lvl9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25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r"/>
            <a:endParaRPr lang="en-US" sz="2000" kern="0" dirty="0">
              <a:solidFill>
                <a:schemeClr val="tx1"/>
              </a:solidFill>
            </a:endParaRPr>
          </a:p>
          <a:p>
            <a:pPr algn="r"/>
            <a:r>
              <a:rPr lang="en-US" sz="2000" b="1" i="1" kern="0" dirty="0">
                <a:solidFill>
                  <a:schemeClr val="tx1"/>
                </a:solidFill>
              </a:rPr>
              <a:t>Agenda</a:t>
            </a:r>
          </a:p>
          <a:p>
            <a:pPr algn="r"/>
            <a:endParaRPr lang="en-US" sz="2000" kern="0" dirty="0">
              <a:solidFill>
                <a:schemeClr val="tx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5C1DCF3-C348-74E8-BDD2-9C96D9D7142D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6912" y="82465"/>
            <a:ext cx="1897168" cy="56225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1">
            <a:extLst>
              <a:ext uri="{FF2B5EF4-FFF2-40B4-BE49-F238E27FC236}">
                <a16:creationId xmlns:a16="http://schemas.microsoft.com/office/drawing/2014/main" id="{980BADF7-FB89-29CC-3ACE-9873359B02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49" y="6355400"/>
            <a:ext cx="17811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6131740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09C2FE-0C4B-4C6A-0263-6E70EDA6B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83491"/>
            <a:ext cx="8229600" cy="808038"/>
          </a:xfrm>
        </p:spPr>
        <p:txBody>
          <a:bodyPr/>
          <a:lstStyle/>
          <a:p>
            <a:pPr algn="ctr"/>
            <a:r>
              <a:rPr lang="en-US" sz="2400" b="1" i="1" dirty="0"/>
              <a:t>The Need for the </a:t>
            </a:r>
            <a:r>
              <a:rPr lang="en-US" sz="2400" b="1" i="1" u="sng" dirty="0">
                <a:solidFill>
                  <a:schemeClr val="tx1"/>
                </a:solidFill>
              </a:rPr>
              <a:t>MANDATORY</a:t>
            </a:r>
            <a:r>
              <a:rPr lang="en-US" sz="2400" b="1" i="1" dirty="0"/>
              <a:t> 2025 Capital Asset Inventory?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6A90D5-D33A-FECA-9E6D-727BDFB1E5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7605" y="1346235"/>
            <a:ext cx="8229600" cy="4970393"/>
          </a:xfrm>
        </p:spPr>
        <p:txBody>
          <a:bodyPr/>
          <a:lstStyle/>
          <a:p>
            <a:endParaRPr lang="en-US" dirty="0"/>
          </a:p>
          <a:p>
            <a:pPr marL="0" indent="0">
              <a:buNone/>
            </a:pPr>
            <a:r>
              <a:rPr lang="en-US" sz="1800" dirty="0"/>
              <a:t>To Meet the </a:t>
            </a:r>
            <a:r>
              <a:rPr lang="en-US" sz="1800" b="1" i="1" u="sng" dirty="0"/>
              <a:t>Federally</a:t>
            </a:r>
            <a:r>
              <a:rPr lang="en-US" sz="1800" dirty="0"/>
              <a:t> </a:t>
            </a:r>
            <a:r>
              <a:rPr lang="en-US" sz="1800" b="1" i="1" u="sng" dirty="0"/>
              <a:t>Mandated </a:t>
            </a:r>
            <a:r>
              <a:rPr lang="en-US" sz="1800" dirty="0"/>
              <a:t>Asset Management &amp; Financial Reporting Requirements for Rutgers University: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800" dirty="0"/>
              <a:t>Independent Auditors (KPMG)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800" dirty="0"/>
              <a:t>Federal Cognizant Auditors – Department of Health &amp; Human Services – Division of Cost Allocation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800" dirty="0"/>
              <a:t>Federally mandated Biennial Capital equipment verification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800" dirty="0"/>
              <a:t>State of New Jersey – Office of the State Comptroller</a:t>
            </a:r>
          </a:p>
          <a:p>
            <a:pPr marL="400050"/>
            <a:endParaRPr lang="en-US" sz="1800" dirty="0"/>
          </a:p>
          <a:p>
            <a:pPr marL="57150" indent="0">
              <a:buNone/>
            </a:pPr>
            <a:r>
              <a:rPr lang="en-US" sz="1800" dirty="0"/>
              <a:t>Rutgers Asset Inventory Status:</a:t>
            </a:r>
          </a:p>
          <a:p>
            <a:pPr marL="857250" lvl="1" indent="-342900">
              <a:buFont typeface="+mj-lt"/>
              <a:buAutoNum type="arabicPeriod"/>
            </a:pPr>
            <a:r>
              <a:rPr lang="en-US" sz="1800" dirty="0"/>
              <a:t>Current through December recording acquisitions &gt; $5,000</a:t>
            </a:r>
          </a:p>
          <a:p>
            <a:pPr marL="857250" lvl="1" indent="-342900">
              <a:buFont typeface="+mj-lt"/>
              <a:buAutoNum type="arabicPeriod"/>
            </a:pPr>
            <a:r>
              <a:rPr lang="en-US" sz="1800" dirty="0"/>
              <a:t>Recognition of Asset Transactions Such As: Transfers, Retirements/Dispositions</a:t>
            </a:r>
          </a:p>
          <a:p>
            <a:pPr marL="514350" lvl="1" indent="0">
              <a:buNone/>
            </a:pPr>
            <a:endParaRPr lang="en-US" sz="1800" dirty="0"/>
          </a:p>
          <a:p>
            <a:pPr marL="114300" indent="0">
              <a:buNone/>
            </a:pPr>
            <a:r>
              <a:rPr lang="en-US" sz="1800" dirty="0"/>
              <a:t>Reviewing Procedures for Post -  Current 2025 Capital Asset Equipment Audit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BF15BD-27AF-A959-323A-DEA531420BD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E1AD64A-E6BE-4A4A-B8C3-37F48354EAB4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8C831C3-CE03-8691-6B24-26067DA28417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6912" y="82465"/>
            <a:ext cx="1897168" cy="562254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1">
            <a:extLst>
              <a:ext uri="{FF2B5EF4-FFF2-40B4-BE49-F238E27FC236}">
                <a16:creationId xmlns:a16="http://schemas.microsoft.com/office/drawing/2014/main" id="{B6BDBF3D-FDEF-EA38-2C2A-4FB2514BB6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49" y="6355400"/>
            <a:ext cx="17811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113660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4146F65F-659D-FB45-03C4-932E030AB0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356A40-4A49-3CD7-3263-1D694F32B4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400" b="1" u="sng" dirty="0"/>
              <a:t>2023 Department Equipment Audit Recap </a:t>
            </a:r>
            <a:br>
              <a:rPr lang="en-US" sz="2400" b="1" u="sng" dirty="0"/>
            </a:br>
            <a:r>
              <a:rPr lang="en-US" sz="2400" b="1" u="sng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D55DD4-B2F2-11BF-1B74-956E23CDB7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6559" y="1158949"/>
            <a:ext cx="8229600" cy="4792589"/>
          </a:xfrm>
        </p:spPr>
        <p:txBody>
          <a:bodyPr/>
          <a:lstStyle/>
          <a:p>
            <a:pPr marL="57150" indent="0">
              <a:buNone/>
            </a:pPr>
            <a:r>
              <a:rPr lang="en-US" sz="2000" b="1" dirty="0"/>
              <a:t>2023 Audit highlights: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Over 90 percent participation from 275 departments. Over 15,000 assets found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Completed Federal requirements of Audit every 2 years.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Satisfied Rutgers University internal and external 2023 audit requirements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Accurate 2023 Financial reporting for Unfound and Surplus equipment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No exceptions with 250 research Grants request.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Asset Locations and all status updated in Oracle from 2023 Audit.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>
              <a:buNone/>
            </a:pPr>
            <a:r>
              <a:rPr lang="en-US" sz="2000" b="1" dirty="0"/>
              <a:t> Lessons learned and 2025 points: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Improved reports for 2025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More time to complete : 3 months earlier.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Additional support – CEM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Additional edits for purchase orders in Marketplace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Department contacts confirmed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Over 3000 pieces of equipment already audited for 2025 </a:t>
            </a:r>
          </a:p>
          <a:p>
            <a:pPr marL="457200" lvl="1" indent="0">
              <a:buNone/>
            </a:pPr>
            <a:endParaRPr lang="en-US" sz="1600" b="1" dirty="0"/>
          </a:p>
          <a:p>
            <a:pPr marL="457200" lvl="1" indent="0">
              <a:buNone/>
            </a:pPr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600" dirty="0"/>
          </a:p>
          <a:p>
            <a:pPr marL="457200" lvl="1" indent="0">
              <a:buNone/>
            </a:pPr>
            <a:endParaRPr lang="en-US" sz="1600" dirty="0"/>
          </a:p>
          <a:p>
            <a:pPr lvl="1"/>
            <a:endParaRPr lang="en-US" sz="1600" dirty="0"/>
          </a:p>
          <a:p>
            <a:endParaRPr lang="en-US" sz="16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	 </a:t>
            </a:r>
          </a:p>
          <a:p>
            <a:pPr marL="0" indent="0">
              <a:buNone/>
            </a:pPr>
            <a:r>
              <a:rPr lang="en-US" sz="1800" dirty="0"/>
              <a:t>				</a:t>
            </a:r>
          </a:p>
          <a:p>
            <a:pPr lvl="2"/>
            <a:endParaRPr lang="en-US" sz="1400" dirty="0"/>
          </a:p>
          <a:p>
            <a:pPr marL="914400" lvl="2" indent="0">
              <a:buNone/>
            </a:pPr>
            <a:r>
              <a:rPr lang="en-US" sz="1400" dirty="0"/>
              <a:t>		</a:t>
            </a:r>
          </a:p>
          <a:p>
            <a:pPr marL="914400" lvl="2" indent="0">
              <a:buNone/>
            </a:pPr>
            <a:endParaRPr lang="en-US" sz="1400" dirty="0"/>
          </a:p>
          <a:p>
            <a:pPr lvl="2"/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B6D212-10F6-C1D4-7B89-FE3013E5678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488343-B159-074D-B355-B61FD1A20D53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CB051F9-1B70-B723-8FE0-80F20BA1450B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6912" y="82465"/>
            <a:ext cx="1897168" cy="56225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1">
            <a:extLst>
              <a:ext uri="{FF2B5EF4-FFF2-40B4-BE49-F238E27FC236}">
                <a16:creationId xmlns:a16="http://schemas.microsoft.com/office/drawing/2014/main" id="{2ABBC742-7180-5421-8979-0605DCC78C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49" y="6355400"/>
            <a:ext cx="17811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798198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2002" y="1851086"/>
            <a:ext cx="8428079" cy="5191231"/>
          </a:xfrm>
        </p:spPr>
        <p:txBody>
          <a:bodyPr/>
          <a:lstStyle/>
          <a:p>
            <a:pPr marL="0" indent="0">
              <a:buNone/>
            </a:pPr>
            <a:r>
              <a:rPr lang="en-US" sz="2200" b="1" i="1" dirty="0"/>
              <a:t>Bob Fiocco </a:t>
            </a:r>
            <a:r>
              <a:rPr lang="en-US" sz="2200" i="1" dirty="0"/>
              <a:t>– Senior Supervisor </a:t>
            </a:r>
          </a:p>
          <a:p>
            <a:pPr marL="0" indent="0">
              <a:buNone/>
            </a:pPr>
            <a:r>
              <a:rPr lang="en-US" sz="2000" b="1" i="1" dirty="0"/>
              <a:t>Michael Braswell </a:t>
            </a:r>
            <a:r>
              <a:rPr lang="en-US" sz="2000" dirty="0"/>
              <a:t>– Supervisor of CEM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b="1" i="1" dirty="0"/>
              <a:t>Levi Wilson</a:t>
            </a:r>
            <a:r>
              <a:rPr lang="en-US" sz="2000" b="1" dirty="0"/>
              <a:t>  </a:t>
            </a:r>
            <a:r>
              <a:rPr lang="en-US" sz="2000" dirty="0"/>
              <a:t>- Records new equipment, tagging equipment, perform Audits &amp; Grant reporting </a:t>
            </a:r>
          </a:p>
          <a:p>
            <a:pPr marL="0" indent="0">
              <a:buNone/>
            </a:pPr>
            <a:r>
              <a:rPr lang="en-US" sz="2000" b="1" i="1" dirty="0"/>
              <a:t>Andrew Kvortek</a:t>
            </a:r>
            <a:r>
              <a:rPr lang="en-US" sz="2000" b="1" dirty="0"/>
              <a:t> </a:t>
            </a:r>
            <a:r>
              <a:rPr lang="en-US" sz="2000" dirty="0"/>
              <a:t>– Records new equipment, tagging equipment, perform Audits &amp; Grant reporting.  Responsible for University Vehicles (registration, plates, title &amp; recording)</a:t>
            </a:r>
          </a:p>
          <a:p>
            <a:pPr marL="0" indent="0">
              <a:buNone/>
            </a:pPr>
            <a:r>
              <a:rPr lang="en-US" sz="2000" b="1" i="1" dirty="0"/>
              <a:t>Erik Young </a:t>
            </a:r>
            <a:r>
              <a:rPr lang="en-US" sz="2000" dirty="0"/>
              <a:t>- Records new equipment, tagging equipment, perform                               Audits &amp; Grant reporting </a:t>
            </a:r>
          </a:p>
          <a:p>
            <a:pPr marL="0" indent="0">
              <a:buNone/>
            </a:pPr>
            <a:r>
              <a:rPr lang="en-US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r>
              <a:rPr lang="en-US" sz="2000" b="1" i="1" dirty="0"/>
              <a:t>Kevin Reynolds </a:t>
            </a:r>
            <a:r>
              <a:rPr lang="en-US" sz="2000" dirty="0"/>
              <a:t>- Records new equipment, tagging equipment, perform Audits &amp; Grant reporting </a:t>
            </a:r>
          </a:p>
          <a:p>
            <a:pPr marL="0" marR="0" indent="0">
              <a:buNone/>
            </a:pPr>
            <a:endParaRPr lang="en-US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 marR="0" indent="0">
              <a:buNone/>
            </a:pPr>
            <a:r>
              <a:rPr lang="en-US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endParaRPr lang="en-US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 marR="0" indent="0">
              <a:buNone/>
            </a:pPr>
            <a:endParaRPr lang="en-US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endParaRPr lang="en-US" sz="2000" dirty="0"/>
          </a:p>
          <a:p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endParaRPr lang="en-US" sz="1800" dirty="0"/>
          </a:p>
          <a:p>
            <a:endParaRPr lang="en-US" dirty="0"/>
          </a:p>
          <a:p>
            <a:pPr hangingPunct="0"/>
            <a:endParaRPr lang="en-US" dirty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endParaRPr lang="en-US" dirty="0">
              <a:solidFill>
                <a:schemeClr val="tx1"/>
              </a:solidFill>
            </a:endParaRPr>
          </a:p>
          <a:p>
            <a:pPr hangingPunct="0"/>
            <a:endParaRPr lang="en-US" dirty="0"/>
          </a:p>
          <a:p>
            <a:pPr lvl="1" hangingPunct="0"/>
            <a:endParaRPr lang="en-US" dirty="0"/>
          </a:p>
          <a:p>
            <a:pPr lvl="1" hangingPunct="0"/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636493" y="699247"/>
            <a:ext cx="80590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/>
              <a:t>Capital Equipment Management Department Organization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E1AD64A-E6BE-4A4A-B8C3-37F48354EAB4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23E584E-59A7-22A8-CCC8-A8089DEE50A0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6912" y="82465"/>
            <a:ext cx="1897168" cy="56225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1">
            <a:extLst>
              <a:ext uri="{FF2B5EF4-FFF2-40B4-BE49-F238E27FC236}">
                <a16:creationId xmlns:a16="http://schemas.microsoft.com/office/drawing/2014/main" id="{24B6AD1A-D619-D687-FB35-4BC6E87042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49" y="6355400"/>
            <a:ext cx="17811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763259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39358" y="1288659"/>
            <a:ext cx="7915876" cy="4571386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 lang="en-US" sz="20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/>
              <a:t>December 2021: Property Management Department changed reporting to Associate Controller, Chea Smith, Cost Analysis and Capital Equipment Management. 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20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dirty="0"/>
              <a:t>Department name is later changed to Capital Equipment Management (CEM). More in line with CEM’s roles &amp; responsibilities and aligns well with department responsibilities for overall asset management, cost accounting, physical space reporting financial reporting (</a:t>
            </a:r>
            <a:r>
              <a:rPr lang="en-US" sz="2000" i="1" dirty="0"/>
              <a:t>State, Independent, &amp; Federal Audit</a:t>
            </a:r>
            <a:r>
              <a:rPr lang="en-US" sz="2000" dirty="0"/>
              <a:t>) and the University’s Facilities &amp; Administrative (F&amp;A) reporting requirements.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2000" dirty="0"/>
          </a:p>
          <a:p>
            <a:r>
              <a:rPr lang="en-US" sz="2000" dirty="0"/>
              <a:t>The Oracle Fixed Assets Module records all University-wide capital assets</a:t>
            </a:r>
          </a:p>
          <a:p>
            <a:endParaRPr lang="en-US" sz="1800" dirty="0"/>
          </a:p>
          <a:p>
            <a:endParaRPr lang="en-US" dirty="0"/>
          </a:p>
          <a:p>
            <a:endParaRPr lang="en-US" dirty="0"/>
          </a:p>
          <a:p>
            <a:pPr hangingPunct="0"/>
            <a:endParaRPr lang="en-US" dirty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36494" y="699247"/>
            <a:ext cx="75216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u="sng" dirty="0"/>
              <a:t>History &amp; Background of CEM Department</a:t>
            </a:r>
            <a:r>
              <a:rPr lang="en-US" b="1" i="1" dirty="0"/>
              <a:t>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E1AD64A-E6BE-4A4A-B8C3-37F48354EAB4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06D82D8-EBC5-44D8-A2F5-A56F17F2A430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6912" y="82465"/>
            <a:ext cx="1897168" cy="56225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1">
            <a:extLst>
              <a:ext uri="{FF2B5EF4-FFF2-40B4-BE49-F238E27FC236}">
                <a16:creationId xmlns:a16="http://schemas.microsoft.com/office/drawing/2014/main" id="{7F30DC69-D9CF-3826-3A5B-2B77E468F7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49" y="6355400"/>
            <a:ext cx="17811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6620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E0CB1FDD-390F-FE68-7D47-A16AEB332D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E0D908C-99CB-D06D-C485-94CA6183D0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9358" y="1798984"/>
            <a:ext cx="7915876" cy="4075044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/>
              <a:t>Rutgers University CEM department oversees 18,000+ assets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Camden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Newark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New Brunswick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RBHS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Statewide Research Centers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/>
              <a:t>Asset Investment: $680 million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/>
              <a:t>$1,000,000 - $4,000,000 - Average asset additions, per month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/>
              <a:t>All assets are populated in Oracle Fixed Assets Module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Records costs, disposals &amp; adjustments 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Calculates monthly depreciation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Interface to Oracle GL- monthly basis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8C45394-C983-93D6-A014-87D1E2BF1C5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E1AD64A-E6BE-4A4A-B8C3-37F48354EAB4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C0EA860-0D37-DB23-C76E-83E29F0A34A5}"/>
              </a:ext>
            </a:extLst>
          </p:cNvPr>
          <p:cNvSpPr txBox="1"/>
          <p:nvPr/>
        </p:nvSpPr>
        <p:spPr>
          <a:xfrm>
            <a:off x="259436" y="864706"/>
            <a:ext cx="862512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i="1" dirty="0"/>
              <a:t>Significance of Rutgers University’s 	</a:t>
            </a:r>
            <a:br>
              <a:rPr lang="en-US" sz="2400" b="1" i="1" dirty="0"/>
            </a:br>
            <a:r>
              <a:rPr lang="en-US" sz="2400" b="1" i="1" dirty="0"/>
              <a:t>Capital Equipment Management Department’s Oversight</a:t>
            </a:r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9D3CCE1-54C6-F72C-997F-27A551C27D77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6912" y="82465"/>
            <a:ext cx="1897168" cy="562254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1">
            <a:extLst>
              <a:ext uri="{FF2B5EF4-FFF2-40B4-BE49-F238E27FC236}">
                <a16:creationId xmlns:a16="http://schemas.microsoft.com/office/drawing/2014/main" id="{F1133FBD-36AD-30CA-705E-E32DB2CEE9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49" y="6355400"/>
            <a:ext cx="17811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8878257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71"/>
  <p:tag name="ARTICULATE_PROJECT_OPEN" val="0"/>
  <p:tag name="MMPROD_NEXTUNIQUEID" val="10009"/>
  <p:tag name="MMPROD_UIDATA" val="&lt;database version=&quot;11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FM020: Financial Management System Train the Trainer Program&amp;quot;&quot;/&gt;&lt;property id=&quot;20307&quot; value=&quot;256&quot;/&gt;&lt;/object&gt;&lt;object type=&quot;3&quot; unique_id=&quot;10005&quot;&gt;&lt;property id=&quot;20148&quot; value=&quot;5&quot;/&gt;&lt;property id=&quot;20300&quot; value=&quot;Slide 2 - &amp;quot;Expectations&amp;quot;&quot;/&gt;&lt;property id=&quot;20307&quot; value=&quot;258&quot;/&gt;&lt;/object&gt;&lt;object type=&quot;3&quot; unique_id=&quot;10007&quot;&gt;&lt;property id=&quot;20148&quot; value=&quot;5&quot;/&gt;&lt;property id=&quot;20300&quot; value=&quot;Slide 3 - &amp;quot;Course Overview&amp;quot;&quot;/&gt;&lt;property id=&quot;20307&quot; value=&quot;259&quot;/&gt;&lt;/object&gt;&lt;object type=&quot;3&quot; unique_id=&quot;10008&quot;&gt;&lt;property id=&quot;20148&quot; value=&quot;5&quot;/&gt;&lt;property id=&quot;20300&quot; value=&quot;Slide 4 - &amp;quot;Schedule&amp;quot;&quot;/&gt;&lt;property id=&quot;20307&quot; value=&quot;260&quot;/&gt;&lt;/object&gt;&lt;object type=&quot;3&quot; unique_id=&quot;10009&quot;&gt;&lt;property id=&quot;20148&quot; value=&quot;5&quot;/&gt;&lt;property id=&quot;20300&quot; value=&quot;Slide 5 - &amp;quot;Course Objectives&amp;quot;&quot;/&gt;&lt;property id=&quot;20307&quot; value=&quot;261&quot;/&gt;&lt;/object&gt;&lt;object type=&quot;3&quot; unique_id=&quot;10023&quot;&gt;&lt;property id=&quot;20148&quot; value=&quot;5&quot;/&gt;&lt;property id=&quot;20300&quot; value=&quot;Slide 8 - &amp;quot;Lesson 1: Navigation&amp;quot;&quot;/&gt;&lt;property id=&quot;20307&quot; value=&quot;300&quot;/&gt;&lt;/object&gt;&lt;object type=&quot;3&quot; unique_id=&quot;10024&quot;&gt;&lt;property id=&quot;20148&quot; value=&quot;5&quot;/&gt;&lt;property id=&quot;20300&quot; value=&quot;Slide 9 - &amp;quot;Lesson Objectives&amp;quot;&quot;/&gt;&lt;property id=&quot;20307&quot; value=&quot;301&quot;/&gt;&lt;/object&gt;&lt;object type=&quot;3&quot; unique_id=&quot;10058&quot;&gt;&lt;property id=&quot;20148&quot; value=&quot;5&quot;/&gt;&lt;property id=&quot;20300&quot; value=&quot;Slide 18 - &amp;quot;Lesson 3: Project adjustments&amp;quot;&quot;/&gt;&lt;property id=&quot;20307&quot; value=&quot;346&quot;/&gt;&lt;/object&gt;&lt;object type=&quot;3&quot; unique_id=&quot;10059&quot;&gt;&lt;property id=&quot;20148&quot; value=&quot;5&quot;/&gt;&lt;property id=&quot;20300&quot; value=&quot;Slide 19 - &amp;quot;Lesson Objectives&amp;quot;&quot;/&gt;&lt;property id=&quot;20307&quot; value=&quot;392&quot;/&gt;&lt;/object&gt;&lt;object type=&quot;3&quot; unique_id=&quot;10071&quot;&gt;&lt;property id=&quot;20148&quot; value=&quot;5&quot;/&gt;&lt;property id=&quot;20300&quot; value=&quot;Slide 46 - &amp;quot;Course conclusion&amp;quot;&quot;/&gt;&lt;property id=&quot;20307&quot; value=&quot;284&quot;/&gt;&lt;/object&gt;&lt;object type=&quot;3&quot; unique_id=&quot;10072&quot;&gt;&lt;property id=&quot;20148&quot; value=&quot;5&quot;/&gt;&lt;property id=&quot;20300&quot; value=&quot;Slide 47 - &amp;quot;Course Summary&amp;quot;&quot;/&gt;&lt;property id=&quot;20307&quot; value=&quot;285&quot;/&gt;&lt;/object&gt;&lt;object type=&quot;3&quot; unique_id=&quot;10649&quot;&gt;&lt;property id=&quot;20148&quot; value=&quot;5&quot;/&gt;&lt;property id=&quot;20300&quot; value=&quot;Slide 15 - &amp;quot;Demonstration&amp;quot;&quot;/&gt;&lt;property id=&quot;20307&quot; value=&quot;414&quot;/&gt;&lt;/object&gt;&lt;object type=&quot;3&quot; unique_id=&quot;10650&quot;&gt;&lt;property id=&quot;20148&quot; value=&quot;5&quot;/&gt;&lt;property id=&quot;20300&quot; value=&quot;Slide 16 - &amp;quot;Exercise 2&amp;quot;&quot;/&gt;&lt;property id=&quot;20307&quot; value=&quot;415&quot;/&gt;&lt;/object&gt;&lt;object type=&quot;3&quot; unique_id=&quot;10651&quot;&gt;&lt;property id=&quot;20148&quot; value=&quot;5&quot;/&gt;&lt;property id=&quot;20300&quot; value=&quot;Slide 20 - &amp;quot;Demonstration&amp;quot;&quot;/&gt;&lt;property id=&quot;20307&quot; value=&quot;417&quot;/&gt;&lt;/object&gt;&lt;object type=&quot;3&quot; unique_id=&quot;10652&quot;&gt;&lt;property id=&quot;20148&quot; value=&quot;5&quot;/&gt;&lt;property id=&quot;20300&quot; value=&quot;Slide 21 - &amp;quot;Exercise 3&amp;quot;&quot;/&gt;&lt;property id=&quot;20307&quot; value=&quot;418&quot;/&gt;&lt;/object&gt;&lt;object type=&quot;3&quot; unique_id=&quot;10653&quot;&gt;&lt;property id=&quot;20148&quot; value=&quot;5&quot;/&gt;&lt;property id=&quot;20300&quot; value=&quot;Slide 31 - &amp;quot;Demonstration&amp;quot;&quot;/&gt;&lt;property id=&quot;20307&quot; value=&quot;420&quot;/&gt;&lt;/object&gt;&lt;object type=&quot;3&quot; unique_id=&quot;10654&quot;&gt;&lt;property id=&quot;20148&quot; value=&quot;5&quot;/&gt;&lt;property id=&quot;20300&quot; value=&quot;Slide 32 - &amp;quot;Exercise 5&amp;quot;&quot;/&gt;&lt;property id=&quot;20307&quot; value=&quot;421&quot;/&gt;&lt;/object&gt;&lt;object type=&quot;3&quot; unique_id=&quot;11075&quot;&gt;&lt;property id=&quot;20148&quot; value=&quot;5&quot;/&gt;&lt;property id=&quot;20300&quot; value=&quot;Slide 29 - &amp;quot;Lesson 5: Journal Inquiry&amp;quot;&quot;/&gt;&lt;property id=&quot;20307&quot; value=&quot;422&quot;/&gt;&lt;/object&gt;&lt;object type=&quot;3&quot; unique_id=&quot;11076&quot;&gt;&lt;property id=&quot;20148&quot; value=&quot;5&quot;/&gt;&lt;property id=&quot;20300&quot; value=&quot;Slide 30 - &amp;quot;Lesson Objectives&amp;quot;&quot;/&gt;&lt;property id=&quot;20307&quot; value=&quot;423&quot;/&gt;&lt;/object&gt;&lt;object type=&quot;3&quot; unique_id=&quot;11077&quot;&gt;&lt;property id=&quot;20148&quot; value=&quot;5&quot;/&gt;&lt;property id=&quot;20300&quot; value=&quot;Slide 34 - &amp;quot;Lesson 6: Journal Entries&amp;quot;&quot;/&gt;&lt;property id=&quot;20307&quot; value=&quot;424&quot;/&gt;&lt;/object&gt;&lt;object type=&quot;3&quot; unique_id=&quot;11078&quot;&gt;&lt;property id=&quot;20148&quot; value=&quot;5&quot;/&gt;&lt;property id=&quot;20300&quot; value=&quot;Slide 35 - &amp;quot;Lesson Objectives&amp;quot;&quot;/&gt;&lt;property id=&quot;20307&quot; value=&quot;425&quot;/&gt;&lt;/object&gt;&lt;object type=&quot;3&quot; unique_id=&quot;11079&quot;&gt;&lt;property id=&quot;20148&quot; value=&quot;5&quot;/&gt;&lt;property id=&quot;20300&quot; value=&quot;Slide 36 - &amp;quot;Demonstration&amp;quot;&quot;/&gt;&lt;property id=&quot;20307&quot; value=&quot;426&quot;/&gt;&lt;/object&gt;&lt;object type=&quot;3&quot; unique_id=&quot;11080&quot;&gt;&lt;property id=&quot;20148&quot; value=&quot;5&quot;/&gt;&lt;property id=&quot;20300&quot; value=&quot;Slide 37 - &amp;quot;Exercise 6&amp;quot;&quot;/&gt;&lt;property id=&quot;20307&quot; value=&quot;427&quot;/&gt;&lt;/object&gt;&lt;object type=&quot;3&quot; unique_id=&quot;11081&quot;&gt;&lt;property id=&quot;20148&quot; value=&quot;5&quot;/&gt;&lt;property id=&quot;20300&quot; value=&quot;Slide 38 - &amp;quot;Demonstration&amp;quot;&quot;/&gt;&lt;property id=&quot;20307&quot; value=&quot;432&quot;/&gt;&lt;/object&gt;&lt;object type=&quot;3&quot; unique_id=&quot;11082&quot;&gt;&lt;property id=&quot;20148&quot; value=&quot;5&quot;/&gt;&lt;property id=&quot;20300&quot; value=&quot;Slide 39 - &amp;quot;Exercise 7&amp;quot;&quot;/&gt;&lt;property id=&quot;20307&quot; value=&quot;433&quot;/&gt;&lt;/object&gt;&lt;object type=&quot;3&quot; unique_id=&quot;11083&quot;&gt;&lt;property id=&quot;20148&quot; value=&quot;5&quot;/&gt;&lt;property id=&quot;20300&quot; value=&quot;Slide 24 - &amp;quot;Lesson 4: reporting&amp;quot;&quot;/&gt;&lt;property id=&quot;20307&quot; value=&quot;428&quot;/&gt;&lt;/object&gt;&lt;object type=&quot;3&quot; unique_id=&quot;11084&quot;&gt;&lt;property id=&quot;20148&quot; value=&quot;5&quot;/&gt;&lt;property id=&quot;20300&quot; value=&quot;Slide 25 - &amp;quot;Lesson Objectives&amp;quot;&quot;/&gt;&lt;property id=&quot;20307&quot; value=&quot;429&quot;/&gt;&lt;/object&gt;&lt;object type=&quot;3&quot; unique_id=&quot;11085&quot;&gt;&lt;property id=&quot;20148&quot; value=&quot;5&quot;/&gt;&lt;property id=&quot;20300&quot; value=&quot;Slide 26 - &amp;quot;Demonstration&amp;quot;&quot;/&gt;&lt;property id=&quot;20307&quot; value=&quot;430&quot;/&gt;&lt;/object&gt;&lt;object type=&quot;3&quot; unique_id=&quot;11086&quot;&gt;&lt;property id=&quot;20148&quot; value=&quot;5&quot;/&gt;&lt;property id=&quot;20300&quot; value=&quot;Slide 27 - &amp;quot;Exercise 4&amp;quot;&quot;/&gt;&lt;property id=&quot;20307&quot; value=&quot;431&quot;/&gt;&lt;/object&gt;&lt;object type=&quot;3&quot; unique_id=&quot;11273&quot;&gt;&lt;property id=&quot;20148&quot; value=&quot;5&quot;/&gt;&lt;property id=&quot;20300&quot; value=&quot;Slide 49 - &amp;quot;Lab Hours&amp;quot;&quot;/&gt;&lt;property id=&quot;20307&quot; value=&quot;434&quot;/&gt;&lt;/object&gt;&lt;object type=&quot;3&quot; unique_id=&quot;12763&quot;&gt;&lt;property id=&quot;20148&quot; value=&quot;5&quot;/&gt;&lt;property id=&quot;20300&quot; value=&quot;Slide 10 - &amp;quot;Demonstration&amp;quot;&quot;/&gt;&lt;property id=&quot;20307&quot; value=&quot;437&quot;/&gt;&lt;/object&gt;&lt;object type=&quot;3&quot; unique_id=&quot;12764&quot;&gt;&lt;property id=&quot;20148&quot; value=&quot;5&quot;/&gt;&lt;property id=&quot;20300&quot; value=&quot;Slide 11 - &amp;quot;Exercise 1&amp;quot;&quot;/&gt;&lt;property id=&quot;20307&quot; value=&quot;438&quot;/&gt;&lt;/object&gt;&lt;object type=&quot;3&quot; unique_id=&quot;12765&quot;&gt;&lt;property id=&quot;20148&quot; value=&quot;5&quot;/&gt;&lt;property id=&quot;20300&quot; value=&quot;Slide 13 - &amp;quot;Lesson 2: Expenditure Inquiry&amp;quot;&quot;/&gt;&lt;property id=&quot;20307&quot; value=&quot;435&quot;/&gt;&lt;/object&gt;&lt;object type=&quot;3&quot; unique_id=&quot;12766&quot;&gt;&lt;property id=&quot;20148&quot; value=&quot;5&quot;/&gt;&lt;property id=&quot;20300&quot; value=&quot;Slide 14 - &amp;quot;Lesson Objectives&amp;quot;&quot;/&gt;&lt;property id=&quot;20307&quot; value=&quot;436&quot;/&gt;&lt;/object&gt;&lt;object type=&quot;3&quot; unique_id=&quot;12983&quot;&gt;&lt;property id=&quot;20148&quot; value=&quot;5&quot;/&gt;&lt;property id=&quot;20300&quot; value=&quot;Slide 41 - &amp;quot;Lesson 7: Project-GL &amp;amp; GL-Project Transactions (Cost/Revenue)&amp;quot;&quot;/&gt;&lt;property id=&quot;20307&quot; value=&quot;439&quot;/&gt;&lt;/object&gt;&lt;object type=&quot;3&quot; unique_id=&quot;12984&quot;&gt;&lt;property id=&quot;20148&quot; value=&quot;5&quot;/&gt;&lt;property id=&quot;20300&quot; value=&quot;Slide 42 - &amp;quot;Lesson Objectives&amp;quot;&quot;/&gt;&lt;property id=&quot;20307&quot; value=&quot;440&quot;/&gt;&lt;/object&gt;&lt;object type=&quot;3&quot; unique_id=&quot;12985&quot;&gt;&lt;property id=&quot;20148&quot; value=&quot;5&quot;/&gt;&lt;property id=&quot;20300&quot; value=&quot;Slide 43 - &amp;quot;Demonstration&amp;quot;&quot;/&gt;&lt;property id=&quot;20307&quot; value=&quot;441&quot;/&gt;&lt;/object&gt;&lt;object type=&quot;3&quot; unique_id=&quot;12986&quot;&gt;&lt;property id=&quot;20148&quot; value=&quot;5&quot;/&gt;&lt;property id=&quot;20300&quot; value=&quot;Slide 44 - &amp;quot;Exercise 8&amp;quot;&quot;/&gt;&lt;property id=&quot;20307&quot; value=&quot;442&quot;/&gt;&lt;/object&gt;&lt;object type=&quot;3&quot; unique_id=&quot;13187&quot;&gt;&lt;property id=&quot;20148&quot; value=&quot;5&quot;/&gt;&lt;property id=&quot;20300&quot; value=&quot;Slide 23 - &amp;quot;Lunch Break!&amp;quot;&quot;/&gt;&lt;property id=&quot;20307&quot; value=&quot;443&quot;/&gt;&lt;/object&gt;&lt;object type=&quot;3&quot; unique_id=&quot;13558&quot;&gt;&lt;property id=&quot;20148&quot; value=&quot;5&quot;/&gt;&lt;property id=&quot;20300&quot; value=&quot;Slide 12 - &amp;quot;Resources&amp;quot;&quot;/&gt;&lt;property id=&quot;20307&quot; value=&quot;445&quot;/&gt;&lt;/object&gt;&lt;object type=&quot;3&quot; unique_id=&quot;13560&quot;&gt;&lt;property id=&quot;20148&quot; value=&quot;5&quot;/&gt;&lt;property id=&quot;20300&quot; value=&quot;Slide 17 - &amp;quot;Resources&amp;quot;&quot;/&gt;&lt;property id=&quot;20307&quot; value=&quot;447&quot;/&gt;&lt;/object&gt;&lt;object type=&quot;3&quot; unique_id=&quot;13562&quot;&gt;&lt;property id=&quot;20148&quot; value=&quot;5&quot;/&gt;&lt;property id=&quot;20300&quot; value=&quot;Slide 33 - &amp;quot;Resources&amp;quot;&quot;/&gt;&lt;property id=&quot;20307&quot; value=&quot;449&quot;/&gt;&lt;/object&gt;&lt;object type=&quot;3&quot; unique_id=&quot;13564&quot;&gt;&lt;property id=&quot;20148&quot; value=&quot;5&quot;/&gt;&lt;property id=&quot;20300&quot; value=&quot;Slide 40 - &amp;quot;Resources&amp;quot;&quot;/&gt;&lt;property id=&quot;20307&quot; value=&quot;451&quot;/&gt;&lt;/object&gt;&lt;object type=&quot;3&quot; unique_id=&quot;13909&quot;&gt;&lt;property id=&quot;20148&quot; value=&quot;5&quot;/&gt;&lt;property id=&quot;20300&quot; value=&quot;Slide 22 - &amp;quot;Resources&amp;quot;&quot;/&gt;&lt;property id=&quot;20307&quot; value=&quot;453&quot;/&gt;&lt;/object&gt;&lt;object type=&quot;3&quot; unique_id=&quot;13911&quot;&gt;&lt;property id=&quot;20148&quot; value=&quot;5&quot;/&gt;&lt;property id=&quot;20300&quot; value=&quot;Slide 45 - &amp;quot;Resources&amp;quot;&quot;/&gt;&lt;property id=&quot;20307&quot; value=&quot;455&quot;/&gt;&lt;/object&gt;&lt;object type=&quot;3&quot; unique_id=&quot;13913&quot;&gt;&lt;property id=&quot;20148&quot; value=&quot;5&quot;/&gt;&lt;property id=&quot;20300&quot; value=&quot;Slide 28 - &amp;quot;Resources&amp;quot;&quot;/&gt;&lt;property id=&quot;20307&quot; value=&quot;457&quot;/&gt;&lt;/object&gt;&lt;object type=&quot;3&quot; unique_id=&quot;14189&quot;&gt;&lt;property id=&quot;20148&quot; value=&quot;5&quot;/&gt;&lt;property id=&quot;20300&quot; value=&quot;Slide 6 - &amp;quot;Train the Trainer&amp;quot;&quot;/&gt;&lt;property id=&quot;20307&quot; value=&quot;458&quot;/&gt;&lt;/object&gt;&lt;object type=&quot;3&quot; unique_id=&quot;14918&quot;&gt;&lt;property id=&quot;20148&quot; value=&quot;5&quot;/&gt;&lt;property id=&quot;20300&quot; value=&quot;Slide 7 - &amp;quot;Train the Trainer Sessions&amp;quot;&quot;/&gt;&lt;property id=&quot;20307&quot; value=&quot;459&quot;/&gt;&lt;/object&gt;&lt;object type=&quot;3&quot; unique_id=&quot;15178&quot;&gt;&lt;property id=&quot;20148&quot; value=&quot;5&quot;/&gt;&lt;property id=&quot;20300&quot; value=&quot;Slide 48 - &amp;quot;Resources&amp;quot;&quot;/&gt;&lt;property id=&quot;20307&quot; value=&quot;460&quot;/&gt;&lt;/object&gt;&lt;/object&gt;&lt;/object&gt;&lt;/database&gt;"/>
  <p:tag name="SECTOMILLISECCONVERTED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Cornerstone_budget_template">
  <a:themeElements>
    <a:clrScheme name="RU_Template_Verdana_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RU_Template_Verdana_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U_Template_Verdana_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U_Template_Verdana_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U_Template_Verdana_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U_Template_Verdana_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U_Template_Verdana_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U_Template_Verdana_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_Template_Verdana_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_Template_Verdana_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_Template_Verdana_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_Template_Verdana_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_Template_Verdana_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_Template_Verdana_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14ED97F3123A4F9FD2E14F349119DC" ma:contentTypeVersion="2" ma:contentTypeDescription="Create a new document." ma:contentTypeScope="" ma:versionID="d775ac15dd7ad55fb9f09027394ed623">
  <xsd:schema xmlns:xsd="http://www.w3.org/2001/XMLSchema" xmlns:xs="http://www.w3.org/2001/XMLSchema" xmlns:p="http://schemas.microsoft.com/office/2006/metadata/properties" xmlns:ns3="81d9bba6-799f-479d-a995-d158711c6b61" targetNamespace="http://schemas.microsoft.com/office/2006/metadata/properties" ma:root="true" ma:fieldsID="b5d76015613ea95edd2a373efe5abb2a" ns3:_="">
    <xsd:import namespace="81d9bba6-799f-479d-a995-d158711c6b6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d9bba6-799f-479d-a995-d158711c6b6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45A21C1-B8EE-4AAB-BE0B-A8061B30274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1d9bba6-799f-479d-a995-d158711c6b6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6B04F7E-1482-492D-96AB-94FEFBF1F314}">
  <ds:schemaRefs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purl.org/dc/terms/"/>
    <ds:schemaRef ds:uri="http://purl.org/dc/elements/1.1/"/>
    <ds:schemaRef ds:uri="http://schemas.microsoft.com/office/infopath/2007/PartnerControls"/>
    <ds:schemaRef ds:uri="http://www.w3.org/XML/1998/namespace"/>
    <ds:schemaRef ds:uri="http://schemas.microsoft.com/office/2006/documentManagement/types"/>
    <ds:schemaRef ds:uri="81d9bba6-799f-479d-a995-d158711c6b61"/>
  </ds:schemaRefs>
</ds:datastoreItem>
</file>

<file path=customXml/itemProps3.xml><?xml version="1.0" encoding="utf-8"?>
<ds:datastoreItem xmlns:ds="http://schemas.openxmlformats.org/officeDocument/2006/customXml" ds:itemID="{1AC12E1A-9827-4E08-A604-F4BC0D46AC9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27337</TotalTime>
  <Words>1317</Words>
  <Application>Microsoft Office PowerPoint</Application>
  <PresentationFormat>On-screen Show (4:3)</PresentationFormat>
  <Paragraphs>255</Paragraphs>
  <Slides>18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Aptos</vt:lpstr>
      <vt:lpstr>Arial</vt:lpstr>
      <vt:lpstr>Calibri</vt:lpstr>
      <vt:lpstr>Rockwell</vt:lpstr>
      <vt:lpstr>Times New Roman</vt:lpstr>
      <vt:lpstr>Cornerstone_budget_template</vt:lpstr>
      <vt:lpstr>Capital Equipment Management 2025 Equipment Audit   January 2025 </vt:lpstr>
      <vt:lpstr>PowerPoint Presentation</vt:lpstr>
      <vt:lpstr>PowerPoint Presentation</vt:lpstr>
      <vt:lpstr>PowerPoint Presentation</vt:lpstr>
      <vt:lpstr>The Need for the MANDATORY 2025 Capital Asset Inventory?</vt:lpstr>
      <vt:lpstr>2023 Department Equipment Audit Recap   </vt:lpstr>
      <vt:lpstr>PowerPoint Presentation</vt:lpstr>
      <vt:lpstr>PowerPoint Presentation</vt:lpstr>
      <vt:lpstr>PowerPoint Presentation</vt:lpstr>
      <vt:lpstr>PowerPoint Presentation</vt:lpstr>
      <vt:lpstr>Business Unit Department Responsibilities for Capital Equipment Management </vt:lpstr>
      <vt:lpstr>Current Mandatory 2025 Department Equipment Audit  </vt:lpstr>
      <vt:lpstr> </vt:lpstr>
      <vt:lpstr> </vt:lpstr>
      <vt:lpstr>Mandatory- 2025 Department Equipment Audit  (cont.)</vt:lpstr>
      <vt:lpstr>Example – Bar Code </vt:lpstr>
      <vt:lpstr>Mandatory 2025 Department Equipment Audit  </vt:lpstr>
      <vt:lpstr>PowerPoint Presentation</vt:lpstr>
    </vt:vector>
  </TitlesOfParts>
  <Company>Deloitte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Roake, Tom</dc:creator>
  <cp:lastModifiedBy>Robert Fiocco</cp:lastModifiedBy>
  <cp:revision>1276</cp:revision>
  <cp:lastPrinted>2025-01-17T17:41:11Z</cp:lastPrinted>
  <dcterms:created xsi:type="dcterms:W3CDTF">2016-06-22T15:30:13Z</dcterms:created>
  <dcterms:modified xsi:type="dcterms:W3CDTF">2025-01-21T18:07:09Z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D26FCFE4-9A9D-4695-85A6-3F12F268A6EF</vt:lpwstr>
  </property>
  <property fmtid="{D5CDD505-2E9C-101B-9397-08002B2CF9AE}" pid="3" name="ArticulatePath">
    <vt:lpwstr>GM030_Manage Award Revenue and Invoices</vt:lpwstr>
  </property>
  <property fmtid="{D5CDD505-2E9C-101B-9397-08002B2CF9AE}" pid="4" name="ContentTypeId">
    <vt:lpwstr>0x0101003A14ED97F3123A4F9FD2E14F349119DC</vt:lpwstr>
  </property>
</Properties>
</file>